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Roboto"/>
      <p:regular r:id="rId28"/>
      <p:bold r:id="rId29"/>
      <p:italic r:id="rId30"/>
      <p:boldItalic r:id="rId31"/>
    </p:embeddedFont>
    <p:embeddedFont>
      <p:font typeface="Archivo Medium"/>
      <p:regular r:id="rId32"/>
      <p:bold r:id="rId33"/>
      <p:italic r:id="rId34"/>
      <p:boldItalic r:id="rId35"/>
    </p:embeddedFont>
    <p:embeddedFont>
      <p:font typeface="Darker Grotesque"/>
      <p:regular r:id="rId36"/>
      <p:bold r:id="rId37"/>
    </p:embeddedFont>
    <p:embeddedFont>
      <p:font typeface="Libre Baskerville"/>
      <p:regular r:id="rId38"/>
      <p:bold r:id="rId39"/>
      <p:italic r:id="rId40"/>
    </p:embeddedFont>
    <p:embeddedFont>
      <p:font typeface="Archivo"/>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A1FE07-EDAB-46C6-A016-0A5A0735D739}">
  <a:tblStyle styleId="{91A1FE07-EDAB-46C6-A016-0A5A0735D739}"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ibreBaskerville-italic.fntdata"/><Relationship Id="rId20" Type="http://schemas.openxmlformats.org/officeDocument/2006/relationships/slide" Target="slides/slide14.xml"/><Relationship Id="rId42" Type="http://schemas.openxmlformats.org/officeDocument/2006/relationships/font" Target="fonts/Archivo-bold.fntdata"/><Relationship Id="rId41" Type="http://schemas.openxmlformats.org/officeDocument/2006/relationships/font" Target="fonts/Archivo-regular.fntdata"/><Relationship Id="rId22" Type="http://schemas.openxmlformats.org/officeDocument/2006/relationships/slide" Target="slides/slide16.xml"/><Relationship Id="rId44" Type="http://schemas.openxmlformats.org/officeDocument/2006/relationships/font" Target="fonts/Archivo-boldItalic.fntdata"/><Relationship Id="rId21" Type="http://schemas.openxmlformats.org/officeDocument/2006/relationships/slide" Target="slides/slide15.xml"/><Relationship Id="rId43" Type="http://schemas.openxmlformats.org/officeDocument/2006/relationships/font" Target="fonts/Archivo-italic.fnt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oboto-boldItalic.fntdata"/><Relationship Id="rId30" Type="http://schemas.openxmlformats.org/officeDocument/2006/relationships/font" Target="fonts/Roboto-italic.fntdata"/><Relationship Id="rId11" Type="http://schemas.openxmlformats.org/officeDocument/2006/relationships/slide" Target="slides/slide5.xml"/><Relationship Id="rId33" Type="http://schemas.openxmlformats.org/officeDocument/2006/relationships/font" Target="fonts/ArchivoMedium-bold.fntdata"/><Relationship Id="rId10" Type="http://schemas.openxmlformats.org/officeDocument/2006/relationships/slide" Target="slides/slide4.xml"/><Relationship Id="rId32" Type="http://schemas.openxmlformats.org/officeDocument/2006/relationships/font" Target="fonts/ArchivoMedium-regular.fntdata"/><Relationship Id="rId13" Type="http://schemas.openxmlformats.org/officeDocument/2006/relationships/slide" Target="slides/slide7.xml"/><Relationship Id="rId35" Type="http://schemas.openxmlformats.org/officeDocument/2006/relationships/font" Target="fonts/ArchivoMedium-boldItalic.fntdata"/><Relationship Id="rId12" Type="http://schemas.openxmlformats.org/officeDocument/2006/relationships/slide" Target="slides/slide6.xml"/><Relationship Id="rId34" Type="http://schemas.openxmlformats.org/officeDocument/2006/relationships/font" Target="fonts/ArchivoMedium-italic.fntdata"/><Relationship Id="rId15" Type="http://schemas.openxmlformats.org/officeDocument/2006/relationships/slide" Target="slides/slide9.xml"/><Relationship Id="rId37" Type="http://schemas.openxmlformats.org/officeDocument/2006/relationships/font" Target="fonts/DarkerGrotesque-bold.fntdata"/><Relationship Id="rId14" Type="http://schemas.openxmlformats.org/officeDocument/2006/relationships/slide" Target="slides/slide8.xml"/><Relationship Id="rId36" Type="http://schemas.openxmlformats.org/officeDocument/2006/relationships/font" Target="fonts/DarkerGrotesque-regular.fntdata"/><Relationship Id="rId17" Type="http://schemas.openxmlformats.org/officeDocument/2006/relationships/slide" Target="slides/slide11.xml"/><Relationship Id="rId39" Type="http://schemas.openxmlformats.org/officeDocument/2006/relationships/font" Target="fonts/LibreBaskerville-bold.fntdata"/><Relationship Id="rId16" Type="http://schemas.openxmlformats.org/officeDocument/2006/relationships/slide" Target="slides/slide10.xml"/><Relationship Id="rId38" Type="http://schemas.openxmlformats.org/officeDocument/2006/relationships/font" Target="fonts/LibreBaskerville-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5fceb8f56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5fceb8f56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5b53b3939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5b53b3939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5b53b39390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5b53b39390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5fc526971e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5fc526971e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5fc526971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35fc526971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35b53b39390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35b53b39390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b53b3939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5b53b3939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Haemocyte concentrations in the mud+heat group were much higher than other treatments in week 1, indicating a stronger immune response. This is possibly due to a larger </a:t>
            </a:r>
            <a:r>
              <a:rPr lang="en"/>
              <a:t>pathogen</a:t>
            </a:r>
            <a:r>
              <a:rPr lang="en"/>
              <a:t> load, since many microbes experience higher growth rates under higher temperatures. We saw a decrease in hemocyte concentration for the mud+heat group in week 2, and this may be an indicator of immune suppression, although with small sample sizes, it is difficult to justify this, as we have only one sample in week 2, and the hemocyte concentration is still higher than control values.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Glucose concentrations in the mud and heat treatment group were not statistically different from the control value except for in our sample from week 2, and we know there was a crab that was eaten by the </a:t>
            </a:r>
            <a:r>
              <a:rPr lang="en"/>
              <a:t>other crabs between weeks, so that explains the higher glucose level. In both mud treatments, there is potential for the crabs to consume organisms living in the mud, which may be why the variation is so high in the mud and 13˚C treatment.</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5b53b3939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35b53b3939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we did not have </a:t>
            </a:r>
            <a:r>
              <a:rPr lang="en"/>
              <a:t>significant</a:t>
            </a:r>
            <a:r>
              <a:rPr lang="en"/>
              <a:t> evidence of immune suppression with </a:t>
            </a:r>
            <a:r>
              <a:rPr lang="en"/>
              <a:t>increasing</a:t>
            </a:r>
            <a:r>
              <a:rPr lang="en"/>
              <a:t> temperature as we predicted, we do have evidence of an elevated immune response.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fceb8f562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35fceb8f562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35fceb8f562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35fceb8f562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5fceb8f562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5fceb8f562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35b53b3939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35b53b3939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5fceb8f56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35fceb8f562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35fceb8f56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35fceb8f56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5fd491205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5fd491205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35b53b3939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35b53b3939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5b53b39390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5b53b39390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5fd49120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5fd49120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5fd491205c_0_8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5fd491205c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5b53b3939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35b53b3939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F4FEEE"/>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0.png"/><Relationship Id="rId4" Type="http://schemas.openxmlformats.org/officeDocument/2006/relationships/image" Target="../media/image12.png"/><Relationship Id="rId5"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doi.org/10.2307/1538998" TargetMode="External"/><Relationship Id="rId4" Type="http://schemas.openxmlformats.org/officeDocument/2006/relationships/hyperlink" Target="https://doi.org/10.1007/s00436-011-2319-2" TargetMode="External"/><Relationship Id="rId5" Type="http://schemas.openxmlformats.org/officeDocument/2006/relationships/hyperlink" Target="https://doi.org/10.1093/jcbiol/ruz072" TargetMode="External"/><Relationship Id="rId6" Type="http://schemas.openxmlformats.org/officeDocument/2006/relationships/hyperlink" Target="https://www.fisheries.noaa.gov/feature-story/snow-crab-collapse-due-ecological-shift-bering-sea" TargetMode="External"/><Relationship Id="rId7" Type="http://schemas.openxmlformats.org/officeDocument/2006/relationships/hyperlink" Target="https://wdfw.wa.gov/sites/default/files/2025-01/newsletter-dungeness-crab-fishery-2024-5.pdf"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 Id="rId4" Type="http://schemas.openxmlformats.org/officeDocument/2006/relationships/image" Target="../media/image11.png"/><Relationship Id="rId5" Type="http://schemas.openxmlformats.org/officeDocument/2006/relationships/image" Target="../media/image16.png"/><Relationship Id="rId6"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lnSpc>
                <a:spcPct val="115000"/>
              </a:lnSpc>
              <a:spcBef>
                <a:spcPts val="1200"/>
              </a:spcBef>
              <a:spcAft>
                <a:spcPts val="0"/>
              </a:spcAft>
              <a:buClr>
                <a:schemeClr val="dk1"/>
              </a:buClr>
              <a:buSzPts val="1100"/>
              <a:buFont typeface="Arial"/>
              <a:buNone/>
            </a:pPr>
            <a:r>
              <a:rPr b="1" lang="en" sz="4000">
                <a:latin typeface="Calibri"/>
                <a:ea typeface="Calibri"/>
                <a:cs typeface="Calibri"/>
                <a:sym typeface="Calibri"/>
              </a:rPr>
              <a:t>Final Presentation:</a:t>
            </a:r>
            <a:endParaRPr b="1" sz="4000">
              <a:latin typeface="Calibri"/>
              <a:ea typeface="Calibri"/>
              <a:cs typeface="Calibri"/>
              <a:sym typeface="Calibri"/>
            </a:endParaRPr>
          </a:p>
          <a:p>
            <a:pPr indent="0" lvl="0" marL="0" rtl="0" algn="ctr">
              <a:lnSpc>
                <a:spcPct val="115000"/>
              </a:lnSpc>
              <a:spcBef>
                <a:spcPts val="1200"/>
              </a:spcBef>
              <a:spcAft>
                <a:spcPts val="1200"/>
              </a:spcAft>
              <a:buClr>
                <a:schemeClr val="dk1"/>
              </a:buClr>
              <a:buSzPts val="1100"/>
              <a:buFont typeface="Arial"/>
              <a:buNone/>
            </a:pPr>
            <a:r>
              <a:rPr b="1" lang="en" sz="4000">
                <a:latin typeface="Calibri"/>
                <a:ea typeface="Calibri"/>
                <a:cs typeface="Calibri"/>
                <a:sym typeface="Calibri"/>
              </a:rPr>
              <a:t>Impacts of temperature on immune response in </a:t>
            </a:r>
            <a:r>
              <a:rPr b="1" i="1" lang="en" sz="4000">
                <a:latin typeface="Calibri"/>
                <a:ea typeface="Calibri"/>
                <a:cs typeface="Calibri"/>
                <a:sym typeface="Calibri"/>
              </a:rPr>
              <a:t>Hemigrapsus oregonensis</a:t>
            </a:r>
            <a:endParaRPr b="1" i="1" sz="4000">
              <a:latin typeface="Calibri"/>
              <a:ea typeface="Calibri"/>
              <a:cs typeface="Calibri"/>
              <a:sym typeface="Calibri"/>
            </a:endParaRPr>
          </a:p>
        </p:txBody>
      </p:sp>
      <p:sp>
        <p:nvSpPr>
          <p:cNvPr id="55" name="Google Shape;55;p13"/>
          <p:cNvSpPr txBox="1"/>
          <p:nvPr/>
        </p:nvSpPr>
        <p:spPr>
          <a:xfrm>
            <a:off x="2540250" y="3551400"/>
            <a:ext cx="56205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rgbClr val="5E6658"/>
                </a:solidFill>
                <a:latin typeface="Calibri"/>
                <a:ea typeface="Calibri"/>
                <a:cs typeface="Calibri"/>
                <a:sym typeface="Calibri"/>
              </a:rPr>
              <a:t>Emily Charles, Isaac Gonzalez, Kea McKay, Luke Shively</a:t>
            </a:r>
            <a:endParaRPr sz="1800">
              <a:solidFill>
                <a:srgbClr val="5E6658"/>
              </a:solidFill>
              <a:latin typeface="Calibri"/>
              <a:ea typeface="Calibri"/>
              <a:cs typeface="Calibri"/>
              <a:sym typeface="Calibri"/>
            </a:endParaRPr>
          </a:p>
        </p:txBody>
      </p:sp>
      <p:pic>
        <p:nvPicPr>
          <p:cNvPr id="56" name="Google Shape;56;p13" title="Untitled_Artwork 22.png"/>
          <p:cNvPicPr preferRelativeResize="0"/>
          <p:nvPr/>
        </p:nvPicPr>
        <p:blipFill rotWithShape="1">
          <a:blip r:embed="rId3">
            <a:alphaModFix/>
          </a:blip>
          <a:srcRect b="33919" l="33159" r="22715" t="37729"/>
          <a:stretch/>
        </p:blipFill>
        <p:spPr>
          <a:xfrm rot="1035643">
            <a:off x="311022" y="3024915"/>
            <a:ext cx="2406184" cy="154601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Results-Haemocyte Concentrations Week 2</a:t>
            </a:r>
            <a:endParaRPr/>
          </a:p>
        </p:txBody>
      </p:sp>
      <p:sp>
        <p:nvSpPr>
          <p:cNvPr id="184" name="Google Shape;184;p22"/>
          <p:cNvSpPr txBox="1"/>
          <p:nvPr>
            <p:ph idx="1" type="body"/>
          </p:nvPr>
        </p:nvSpPr>
        <p:spPr>
          <a:xfrm>
            <a:off x="311700" y="1152475"/>
            <a:ext cx="4059900" cy="35700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Week 2 saw a decrease in </a:t>
            </a:r>
            <a:r>
              <a:rPr lang="en" sz="1500"/>
              <a:t>haemocyte</a:t>
            </a:r>
            <a:r>
              <a:rPr lang="en" sz="1500"/>
              <a:t> concentrations in both mud </a:t>
            </a:r>
            <a:r>
              <a:rPr lang="en" sz="1500"/>
              <a:t>treatment</a:t>
            </a:r>
            <a:r>
              <a:rPr lang="en" sz="1500"/>
              <a:t> groups. </a:t>
            </a:r>
            <a:endParaRPr sz="1500"/>
          </a:p>
          <a:p>
            <a:pPr indent="-323850" lvl="0" marL="457200" rtl="0" algn="l">
              <a:spcBef>
                <a:spcPts val="0"/>
              </a:spcBef>
              <a:spcAft>
                <a:spcPts val="0"/>
              </a:spcAft>
              <a:buSzPts val="1500"/>
              <a:buChar char="●"/>
            </a:pPr>
            <a:r>
              <a:rPr lang="en" sz="1500"/>
              <a:t>Mud+heat dropped to ~600/uL and mud+cold to ~300/uL. </a:t>
            </a:r>
            <a:endParaRPr sz="1500"/>
          </a:p>
          <a:p>
            <a:pPr indent="-323850" lvl="0" marL="457200" rtl="0" algn="l">
              <a:spcBef>
                <a:spcPts val="0"/>
              </a:spcBef>
              <a:spcAft>
                <a:spcPts val="0"/>
              </a:spcAft>
              <a:buSzPts val="1500"/>
              <a:buChar char="●"/>
            </a:pPr>
            <a:r>
              <a:rPr lang="en" sz="1500"/>
              <a:t>The 27C treatment saw an increase to ~400</a:t>
            </a:r>
            <a:endParaRPr sz="1500"/>
          </a:p>
          <a:p>
            <a:pPr indent="-323850" lvl="0" marL="457200" rtl="0" algn="l">
              <a:spcBef>
                <a:spcPts val="0"/>
              </a:spcBef>
              <a:spcAft>
                <a:spcPts val="0"/>
              </a:spcAft>
              <a:buSzPts val="1500"/>
              <a:buChar char="●"/>
            </a:pPr>
            <a:r>
              <a:rPr lang="en" sz="1500"/>
              <a:t>Control haemocyte concentrations were 200/uL and &lt;100/uL, suggesting an elevated </a:t>
            </a:r>
            <a:r>
              <a:rPr lang="en" sz="1500"/>
              <a:t>hemocyte</a:t>
            </a:r>
            <a:r>
              <a:rPr lang="en" sz="1500"/>
              <a:t> concentration in mud groups. </a:t>
            </a:r>
            <a:endParaRPr sz="1500"/>
          </a:p>
          <a:p>
            <a:pPr indent="0" lvl="0" marL="457200" rtl="0" algn="l">
              <a:spcBef>
                <a:spcPts val="1200"/>
              </a:spcBef>
              <a:spcAft>
                <a:spcPts val="1200"/>
              </a:spcAft>
              <a:buNone/>
            </a:pPr>
            <a:r>
              <a:t/>
            </a:r>
            <a:endParaRPr sz="1500"/>
          </a:p>
        </p:txBody>
      </p:sp>
      <p:pic>
        <p:nvPicPr>
          <p:cNvPr id="185" name="Google Shape;185;p22"/>
          <p:cNvPicPr preferRelativeResize="0"/>
          <p:nvPr/>
        </p:nvPicPr>
        <p:blipFill>
          <a:blip r:embed="rId3">
            <a:alphaModFix/>
          </a:blip>
          <a:stretch>
            <a:fillRect/>
          </a:stretch>
        </p:blipFill>
        <p:spPr>
          <a:xfrm>
            <a:off x="4572000" y="935863"/>
            <a:ext cx="4572001" cy="24779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Resazurin</a:t>
            </a:r>
            <a:endParaRPr/>
          </a:p>
        </p:txBody>
      </p:sp>
      <p:sp>
        <p:nvSpPr>
          <p:cNvPr id="191" name="Google Shape;191;p23"/>
          <p:cNvSpPr txBox="1"/>
          <p:nvPr>
            <p:ph idx="1" type="body"/>
          </p:nvPr>
        </p:nvSpPr>
        <p:spPr>
          <a:xfrm>
            <a:off x="311700" y="1152475"/>
            <a:ext cx="3237600" cy="39408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Char char="●"/>
            </a:pPr>
            <a:r>
              <a:rPr lang="en" sz="1500"/>
              <a:t>RFU was the highest in the mud </a:t>
            </a:r>
            <a:r>
              <a:rPr lang="en" sz="1500"/>
              <a:t>treatment</a:t>
            </a:r>
            <a:r>
              <a:rPr lang="en" sz="1500"/>
              <a:t> group at 13C. </a:t>
            </a:r>
            <a:endParaRPr sz="1500"/>
          </a:p>
          <a:p>
            <a:pPr indent="-323850" lvl="0" marL="457200" rtl="0" algn="l">
              <a:spcBef>
                <a:spcPts val="0"/>
              </a:spcBef>
              <a:spcAft>
                <a:spcPts val="0"/>
              </a:spcAft>
              <a:buSzPts val="1500"/>
              <a:buChar char="●"/>
            </a:pPr>
            <a:r>
              <a:rPr lang="en" sz="1500"/>
              <a:t>The mud+heat and heat groups has little statistical difference</a:t>
            </a:r>
            <a:endParaRPr sz="1500"/>
          </a:p>
          <a:p>
            <a:pPr indent="-323850" lvl="0" marL="457200" rtl="0" algn="l">
              <a:spcBef>
                <a:spcPts val="0"/>
              </a:spcBef>
              <a:spcAft>
                <a:spcPts val="0"/>
              </a:spcAft>
              <a:buSzPts val="1500"/>
              <a:buChar char="●"/>
            </a:pPr>
            <a:r>
              <a:rPr lang="en" sz="1500"/>
              <a:t> Mud+heat group had the lowest RFU</a:t>
            </a:r>
            <a:endParaRPr sz="1500"/>
          </a:p>
          <a:p>
            <a:pPr indent="-323850" lvl="0" marL="457200" rtl="0" algn="l">
              <a:spcBef>
                <a:spcPts val="0"/>
              </a:spcBef>
              <a:spcAft>
                <a:spcPts val="0"/>
              </a:spcAft>
              <a:buSzPts val="1500"/>
              <a:buChar char="●"/>
            </a:pPr>
            <a:r>
              <a:rPr lang="en" sz="1500"/>
              <a:t>Control had second highest RFU</a:t>
            </a:r>
            <a:endParaRPr sz="1500"/>
          </a:p>
          <a:p>
            <a:pPr indent="0" lvl="0" marL="457200" rtl="0" algn="l">
              <a:spcBef>
                <a:spcPts val="1200"/>
              </a:spcBef>
              <a:spcAft>
                <a:spcPts val="1200"/>
              </a:spcAft>
              <a:buNone/>
            </a:pPr>
            <a:r>
              <a:t/>
            </a:r>
            <a:endParaRPr sz="1500"/>
          </a:p>
        </p:txBody>
      </p:sp>
      <p:pic>
        <p:nvPicPr>
          <p:cNvPr id="192" name="Google Shape;192;p23"/>
          <p:cNvPicPr preferRelativeResize="0"/>
          <p:nvPr/>
        </p:nvPicPr>
        <p:blipFill>
          <a:blip r:embed="rId3">
            <a:alphaModFix/>
          </a:blip>
          <a:stretch>
            <a:fillRect/>
          </a:stretch>
        </p:blipFill>
        <p:spPr>
          <a:xfrm>
            <a:off x="3787450" y="871750"/>
            <a:ext cx="5356550" cy="3157675"/>
          </a:xfrm>
          <a:prstGeom prst="rect">
            <a:avLst/>
          </a:prstGeom>
          <a:noFill/>
          <a:ln>
            <a:noFill/>
          </a:ln>
        </p:spPr>
      </p:pic>
      <p:pic>
        <p:nvPicPr>
          <p:cNvPr id="193" name="Google Shape;193;p23"/>
          <p:cNvPicPr preferRelativeResize="0"/>
          <p:nvPr/>
        </p:nvPicPr>
        <p:blipFill>
          <a:blip r:embed="rId4">
            <a:alphaModFix/>
          </a:blip>
          <a:stretch>
            <a:fillRect/>
          </a:stretch>
        </p:blipFill>
        <p:spPr>
          <a:xfrm>
            <a:off x="3645175" y="823381"/>
            <a:ext cx="5498825" cy="3254406"/>
          </a:xfrm>
          <a:prstGeom prst="rect">
            <a:avLst/>
          </a:prstGeom>
          <a:noFill/>
          <a:ln>
            <a:noFill/>
          </a:ln>
        </p:spPr>
      </p:pic>
      <p:pic>
        <p:nvPicPr>
          <p:cNvPr id="194" name="Google Shape;194;p23"/>
          <p:cNvPicPr preferRelativeResize="0"/>
          <p:nvPr/>
        </p:nvPicPr>
        <p:blipFill>
          <a:blip r:embed="rId5">
            <a:alphaModFix/>
          </a:blip>
          <a:stretch>
            <a:fillRect/>
          </a:stretch>
        </p:blipFill>
        <p:spPr>
          <a:xfrm>
            <a:off x="3611973" y="823375"/>
            <a:ext cx="5565224" cy="3751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Results-Glucose levels</a:t>
            </a:r>
            <a:endParaRPr/>
          </a:p>
        </p:txBody>
      </p:sp>
      <p:sp>
        <p:nvSpPr>
          <p:cNvPr id="200" name="Google Shape;200;p24"/>
          <p:cNvSpPr txBox="1"/>
          <p:nvPr>
            <p:ph idx="1" type="body"/>
          </p:nvPr>
        </p:nvSpPr>
        <p:spPr>
          <a:xfrm>
            <a:off x="311700" y="1152475"/>
            <a:ext cx="3117300" cy="35208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Mud+</a:t>
            </a:r>
            <a:r>
              <a:rPr lang="en" sz="1500"/>
              <a:t>heat had</a:t>
            </a:r>
            <a:r>
              <a:rPr lang="en" sz="1500"/>
              <a:t> low levels of glucose in week 1 with an increase in week 2</a:t>
            </a:r>
            <a:endParaRPr sz="1500"/>
          </a:p>
          <a:p>
            <a:pPr indent="-323850" lvl="0" marL="457200" rtl="0" algn="l">
              <a:spcBef>
                <a:spcPts val="0"/>
              </a:spcBef>
              <a:spcAft>
                <a:spcPts val="0"/>
              </a:spcAft>
              <a:buSzPts val="1500"/>
              <a:buChar char="●"/>
            </a:pPr>
            <a:r>
              <a:rPr lang="en" sz="1500"/>
              <a:t>Similar pattern in mud+cold but with higher glucose levels, large standard deviation in week 2</a:t>
            </a:r>
            <a:endParaRPr sz="1500"/>
          </a:p>
          <a:p>
            <a:pPr indent="-323850" lvl="0" marL="457200" rtl="0" algn="l">
              <a:spcBef>
                <a:spcPts val="0"/>
              </a:spcBef>
              <a:spcAft>
                <a:spcPts val="0"/>
              </a:spcAft>
              <a:buSzPts val="1500"/>
              <a:buChar char="●"/>
            </a:pPr>
            <a:r>
              <a:rPr lang="en" sz="1500"/>
              <a:t>Glucose levels increase slightly in week 2 of heat treatment but less so than mud treatments</a:t>
            </a:r>
            <a:endParaRPr sz="1500"/>
          </a:p>
          <a:p>
            <a:pPr indent="-323850" lvl="0" marL="457200" rtl="0" algn="l">
              <a:spcBef>
                <a:spcPts val="0"/>
              </a:spcBef>
              <a:spcAft>
                <a:spcPts val="0"/>
              </a:spcAft>
              <a:buSzPts val="1500"/>
              <a:buChar char="●"/>
            </a:pPr>
            <a:r>
              <a:rPr lang="en" sz="1500"/>
              <a:t>Control </a:t>
            </a:r>
            <a:r>
              <a:rPr lang="en" sz="1500"/>
              <a:t>glucose</a:t>
            </a:r>
            <a:r>
              <a:rPr lang="en" sz="1500"/>
              <a:t> levels decreased over time</a:t>
            </a:r>
            <a:endParaRPr sz="1500"/>
          </a:p>
        </p:txBody>
      </p:sp>
      <p:pic>
        <p:nvPicPr>
          <p:cNvPr id="201" name="Google Shape;201;p24"/>
          <p:cNvPicPr preferRelativeResize="0"/>
          <p:nvPr/>
        </p:nvPicPr>
        <p:blipFill>
          <a:blip r:embed="rId3">
            <a:alphaModFix/>
          </a:blip>
          <a:stretch>
            <a:fillRect/>
          </a:stretch>
        </p:blipFill>
        <p:spPr>
          <a:xfrm>
            <a:off x="3537998" y="1204675"/>
            <a:ext cx="5606001" cy="3416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Results-Righting Time</a:t>
            </a:r>
            <a:endParaRPr/>
          </a:p>
        </p:txBody>
      </p:sp>
      <p:pic>
        <p:nvPicPr>
          <p:cNvPr id="207" name="Google Shape;207;p25"/>
          <p:cNvPicPr preferRelativeResize="0"/>
          <p:nvPr/>
        </p:nvPicPr>
        <p:blipFill>
          <a:blip r:embed="rId3">
            <a:alphaModFix/>
          </a:blip>
          <a:stretch>
            <a:fillRect/>
          </a:stretch>
        </p:blipFill>
        <p:spPr>
          <a:xfrm>
            <a:off x="3049504" y="970525"/>
            <a:ext cx="2959871" cy="3202450"/>
          </a:xfrm>
          <a:prstGeom prst="rect">
            <a:avLst/>
          </a:prstGeom>
          <a:noFill/>
          <a:ln>
            <a:noFill/>
          </a:ln>
        </p:spPr>
      </p:pic>
      <p:pic>
        <p:nvPicPr>
          <p:cNvPr id="208" name="Google Shape;208;p25"/>
          <p:cNvPicPr preferRelativeResize="0"/>
          <p:nvPr/>
        </p:nvPicPr>
        <p:blipFill>
          <a:blip r:embed="rId4">
            <a:alphaModFix/>
          </a:blip>
          <a:stretch>
            <a:fillRect/>
          </a:stretch>
        </p:blipFill>
        <p:spPr>
          <a:xfrm>
            <a:off x="0" y="970527"/>
            <a:ext cx="2926762" cy="3202451"/>
          </a:xfrm>
          <a:prstGeom prst="rect">
            <a:avLst/>
          </a:prstGeom>
          <a:noFill/>
          <a:ln>
            <a:noFill/>
          </a:ln>
        </p:spPr>
      </p:pic>
      <p:sp>
        <p:nvSpPr>
          <p:cNvPr id="209" name="Google Shape;209;p25"/>
          <p:cNvSpPr txBox="1"/>
          <p:nvPr/>
        </p:nvSpPr>
        <p:spPr>
          <a:xfrm>
            <a:off x="6306550" y="1032700"/>
            <a:ext cx="2676900" cy="30480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2"/>
              </a:buClr>
              <a:buSzPts val="1500"/>
              <a:buChar char="●"/>
            </a:pPr>
            <a:r>
              <a:rPr lang="en" sz="1500">
                <a:solidFill>
                  <a:schemeClr val="dk2"/>
                </a:solidFill>
              </a:rPr>
              <a:t>Righting time was the highest in mud+heat group</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Control righting time average ~1.5 seconds</a:t>
            </a:r>
            <a:endParaRPr sz="1500">
              <a:solidFill>
                <a:schemeClr val="dk2"/>
              </a:solidFill>
            </a:endParaRPr>
          </a:p>
          <a:p>
            <a:pPr indent="-323850" lvl="0" marL="457200" rtl="0" algn="l">
              <a:spcBef>
                <a:spcPts val="0"/>
              </a:spcBef>
              <a:spcAft>
                <a:spcPts val="0"/>
              </a:spcAft>
              <a:buClr>
                <a:schemeClr val="dk2"/>
              </a:buClr>
              <a:buSzPts val="1500"/>
              <a:buChar char="●"/>
            </a:pPr>
            <a:r>
              <a:rPr lang="en" sz="1500">
                <a:solidFill>
                  <a:schemeClr val="dk2"/>
                </a:solidFill>
              </a:rPr>
              <a:t>Mud+cold had very much different righting time in week 2</a:t>
            </a:r>
            <a:endParaRPr sz="1500">
              <a:solidFill>
                <a:schemeClr val="dk2"/>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 Righting time and Resazurin</a:t>
            </a:r>
            <a:endParaRPr/>
          </a:p>
        </p:txBody>
      </p:sp>
      <p:sp>
        <p:nvSpPr>
          <p:cNvPr id="215" name="Google Shape;215;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In mud + 27˚C treatment we hypothesized…</a:t>
            </a:r>
            <a:endParaRPr b="1"/>
          </a:p>
          <a:p>
            <a:pPr indent="0" lvl="0" marL="0" rtl="0" algn="l">
              <a:spcBef>
                <a:spcPts val="1200"/>
              </a:spcBef>
              <a:spcAft>
                <a:spcPts val="0"/>
              </a:spcAft>
              <a:buNone/>
            </a:pPr>
            <a:r>
              <a:rPr b="1" lang="en"/>
              <a:t>Righting time		Respiration Rate (RFU/min)</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b="1" lang="en"/>
              <a:t>Result: fail to reject the null hypothesis, lots of variability</a:t>
            </a:r>
            <a:endParaRPr b="1"/>
          </a:p>
          <a:p>
            <a:pPr indent="0" lvl="0" marL="0" rtl="0" algn="l">
              <a:spcBef>
                <a:spcPts val="1200"/>
              </a:spcBef>
              <a:spcAft>
                <a:spcPts val="1200"/>
              </a:spcAft>
              <a:buNone/>
            </a:pPr>
            <a:r>
              <a:t/>
            </a:r>
            <a:endParaRPr b="1"/>
          </a:p>
        </p:txBody>
      </p:sp>
      <p:sp>
        <p:nvSpPr>
          <p:cNvPr id="216" name="Google Shape;216;p26"/>
          <p:cNvSpPr/>
          <p:nvPr/>
        </p:nvSpPr>
        <p:spPr>
          <a:xfrm>
            <a:off x="1900900" y="1638550"/>
            <a:ext cx="287700" cy="3453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17" name="Google Shape;217;p26"/>
          <p:cNvSpPr/>
          <p:nvPr/>
        </p:nvSpPr>
        <p:spPr>
          <a:xfrm>
            <a:off x="5816000" y="1638550"/>
            <a:ext cx="287700" cy="3453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18" name="Google Shape;218;p26" title="Untitled_Artwork 22.png"/>
          <p:cNvPicPr preferRelativeResize="0"/>
          <p:nvPr/>
        </p:nvPicPr>
        <p:blipFill rotWithShape="1">
          <a:blip r:embed="rId3">
            <a:alphaModFix/>
          </a:blip>
          <a:srcRect b="33919" l="33159" r="22715" t="37729"/>
          <a:stretch/>
        </p:blipFill>
        <p:spPr>
          <a:xfrm rot="1035625">
            <a:off x="2239363" y="3667716"/>
            <a:ext cx="794138" cy="510244"/>
          </a:xfrm>
          <a:prstGeom prst="rect">
            <a:avLst/>
          </a:prstGeom>
          <a:noFill/>
          <a:ln>
            <a:noFill/>
          </a:ln>
        </p:spPr>
      </p:pic>
      <p:pic>
        <p:nvPicPr>
          <p:cNvPr id="219" name="Google Shape;219;p26" title="Untitled_Artwork 22.png"/>
          <p:cNvPicPr preferRelativeResize="0"/>
          <p:nvPr/>
        </p:nvPicPr>
        <p:blipFill rotWithShape="1">
          <a:blip r:embed="rId3">
            <a:alphaModFix/>
          </a:blip>
          <a:srcRect b="33919" l="33159" r="22715" t="37729"/>
          <a:stretch/>
        </p:blipFill>
        <p:spPr>
          <a:xfrm rot="-2700059">
            <a:off x="2961696" y="3714492"/>
            <a:ext cx="631710" cy="405882"/>
          </a:xfrm>
          <a:prstGeom prst="rect">
            <a:avLst/>
          </a:prstGeom>
          <a:noFill/>
          <a:ln>
            <a:noFill/>
          </a:ln>
        </p:spPr>
      </p:pic>
      <p:pic>
        <p:nvPicPr>
          <p:cNvPr id="220" name="Google Shape;220;p26" title="Untitled_Artwork 22.png"/>
          <p:cNvPicPr preferRelativeResize="0"/>
          <p:nvPr/>
        </p:nvPicPr>
        <p:blipFill rotWithShape="1">
          <a:blip r:embed="rId3">
            <a:alphaModFix/>
          </a:blip>
          <a:srcRect b="33919" l="33159" r="22715" t="37729"/>
          <a:stretch/>
        </p:blipFill>
        <p:spPr>
          <a:xfrm rot="-111">
            <a:off x="2665321" y="3268543"/>
            <a:ext cx="631711" cy="405883"/>
          </a:xfrm>
          <a:prstGeom prst="rect">
            <a:avLst/>
          </a:prstGeom>
          <a:noFill/>
          <a:ln>
            <a:noFill/>
          </a:ln>
        </p:spPr>
      </p:pic>
      <p:sp>
        <p:nvSpPr>
          <p:cNvPr id="221" name="Google Shape;221;p26"/>
          <p:cNvSpPr txBox="1"/>
          <p:nvPr/>
        </p:nvSpPr>
        <p:spPr>
          <a:xfrm>
            <a:off x="2106675" y="4194088"/>
            <a:ext cx="1749000" cy="4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Small sample size</a:t>
            </a:r>
            <a:endParaRPr sz="1800">
              <a:solidFill>
                <a:schemeClr val="dk2"/>
              </a:solidFill>
            </a:endParaRPr>
          </a:p>
        </p:txBody>
      </p:sp>
      <p:pic>
        <p:nvPicPr>
          <p:cNvPr id="222" name="Google Shape;222;p26" title="Untitled_Artwork 22.png"/>
          <p:cNvPicPr preferRelativeResize="0"/>
          <p:nvPr/>
        </p:nvPicPr>
        <p:blipFill rotWithShape="1">
          <a:blip r:embed="rId3">
            <a:alphaModFix/>
          </a:blip>
          <a:srcRect b="33919" l="33159" r="22715" t="37729"/>
          <a:stretch/>
        </p:blipFill>
        <p:spPr>
          <a:xfrm>
            <a:off x="5280662" y="3498258"/>
            <a:ext cx="1531203" cy="983823"/>
          </a:xfrm>
          <a:prstGeom prst="rect">
            <a:avLst/>
          </a:prstGeom>
          <a:noFill/>
          <a:ln>
            <a:noFill/>
          </a:ln>
        </p:spPr>
      </p:pic>
      <p:sp>
        <p:nvSpPr>
          <p:cNvPr id="223" name="Google Shape;223;p26"/>
          <p:cNvSpPr txBox="1"/>
          <p:nvPr/>
        </p:nvSpPr>
        <p:spPr>
          <a:xfrm>
            <a:off x="5055213" y="4357013"/>
            <a:ext cx="1982100" cy="494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Handling stress</a:t>
            </a:r>
            <a:endParaRPr sz="1800">
              <a:solidFill>
                <a:schemeClr val="dk2"/>
              </a:solidFill>
            </a:endParaRPr>
          </a:p>
        </p:txBody>
      </p:sp>
      <p:sp>
        <p:nvSpPr>
          <p:cNvPr id="224" name="Google Shape;224;p26"/>
          <p:cNvSpPr txBox="1"/>
          <p:nvPr/>
        </p:nvSpPr>
        <p:spPr>
          <a:xfrm>
            <a:off x="5856363" y="3152938"/>
            <a:ext cx="379800" cy="345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chemeClr val="dk2"/>
                </a:solidFill>
              </a:rPr>
              <a:t>!</a:t>
            </a:r>
            <a:endParaRPr b="1" sz="2400">
              <a:solidFill>
                <a:schemeClr val="dk2"/>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7"/>
          <p:cNvSpPr txBox="1"/>
          <p:nvPr>
            <p:ph type="title"/>
          </p:nvPr>
        </p:nvSpPr>
        <p:spPr>
          <a:xfrm>
            <a:off x="311700" y="19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 Haemocyte and Glucose Concentrations</a:t>
            </a:r>
            <a:endParaRPr/>
          </a:p>
        </p:txBody>
      </p:sp>
      <p:sp>
        <p:nvSpPr>
          <p:cNvPr id="230" name="Google Shape;230;p27"/>
          <p:cNvSpPr txBox="1"/>
          <p:nvPr>
            <p:ph idx="1" type="body"/>
          </p:nvPr>
        </p:nvSpPr>
        <p:spPr>
          <a:xfrm>
            <a:off x="311700" y="838575"/>
            <a:ext cx="8520600" cy="373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a:t>In mud + 27˚C treatment we hypothesized…</a:t>
            </a:r>
            <a:endParaRPr b="1"/>
          </a:p>
          <a:p>
            <a:pPr indent="0" lvl="0" marL="0" rtl="0" algn="l">
              <a:spcBef>
                <a:spcPts val="1200"/>
              </a:spcBef>
              <a:spcAft>
                <a:spcPts val="0"/>
              </a:spcAft>
              <a:buNone/>
            </a:pPr>
            <a:r>
              <a:rPr b="1" lang="en"/>
              <a:t>Haemocyte concentration		Glucose Concentration</a:t>
            </a:r>
            <a:endParaRPr b="1"/>
          </a:p>
          <a:p>
            <a:pPr indent="0" lvl="0" marL="0" rtl="0" algn="l">
              <a:spcBef>
                <a:spcPts val="1200"/>
              </a:spcBef>
              <a:spcAft>
                <a:spcPts val="0"/>
              </a:spcAft>
              <a:buNone/>
            </a:pPr>
            <a:r>
              <a:t/>
            </a:r>
            <a:endParaRPr b="1"/>
          </a:p>
          <a:p>
            <a:pPr indent="0" lvl="0" marL="0" rtl="0" algn="l">
              <a:spcBef>
                <a:spcPts val="1200"/>
              </a:spcBef>
              <a:spcAft>
                <a:spcPts val="1200"/>
              </a:spcAft>
              <a:buClr>
                <a:schemeClr val="dk1"/>
              </a:buClr>
              <a:buSzPts val="1100"/>
              <a:buFont typeface="Arial"/>
              <a:buNone/>
            </a:pPr>
            <a:r>
              <a:rPr b="1" lang="en"/>
              <a:t>Haemocyte concentration 				Glucose Concentration</a:t>
            </a:r>
            <a:endParaRPr b="1"/>
          </a:p>
        </p:txBody>
      </p:sp>
      <p:sp>
        <p:nvSpPr>
          <p:cNvPr id="231" name="Google Shape;231;p27"/>
          <p:cNvSpPr/>
          <p:nvPr/>
        </p:nvSpPr>
        <p:spPr>
          <a:xfrm rot="10800000">
            <a:off x="3270200" y="1347988"/>
            <a:ext cx="287700" cy="3453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2" name="Google Shape;232;p27"/>
          <p:cNvSpPr/>
          <p:nvPr/>
        </p:nvSpPr>
        <p:spPr>
          <a:xfrm rot="10800000">
            <a:off x="6677475" y="1348000"/>
            <a:ext cx="287700" cy="3453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3" name="Google Shape;233;p27"/>
          <p:cNvSpPr/>
          <p:nvPr/>
        </p:nvSpPr>
        <p:spPr>
          <a:xfrm>
            <a:off x="3331075" y="2270950"/>
            <a:ext cx="287700" cy="3453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4" name="Google Shape;234;p27"/>
          <p:cNvSpPr/>
          <p:nvPr/>
        </p:nvSpPr>
        <p:spPr>
          <a:xfrm>
            <a:off x="7526725" y="2302650"/>
            <a:ext cx="425700" cy="345300"/>
          </a:xfrm>
          <a:prstGeom prst="mathEqual">
            <a:avLst>
              <a:gd fmla="val 23520" name="adj1"/>
              <a:gd fmla="val 1176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5" name="Google Shape;235;p27"/>
          <p:cNvSpPr/>
          <p:nvPr/>
        </p:nvSpPr>
        <p:spPr>
          <a:xfrm>
            <a:off x="465125" y="3781250"/>
            <a:ext cx="287700" cy="572700"/>
          </a:xfrm>
          <a:prstGeom prst="up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36" name="Google Shape;236;p27"/>
          <p:cNvPicPr preferRelativeResize="0"/>
          <p:nvPr/>
        </p:nvPicPr>
        <p:blipFill>
          <a:blip r:embed="rId3">
            <a:alphaModFix/>
          </a:blip>
          <a:stretch>
            <a:fillRect/>
          </a:stretch>
        </p:blipFill>
        <p:spPr>
          <a:xfrm rot="-2440274">
            <a:off x="531027" y="3387938"/>
            <a:ext cx="1359320" cy="1359324"/>
          </a:xfrm>
          <a:prstGeom prst="rect">
            <a:avLst/>
          </a:prstGeom>
          <a:noFill/>
          <a:ln>
            <a:noFill/>
          </a:ln>
        </p:spPr>
      </p:pic>
      <p:pic>
        <p:nvPicPr>
          <p:cNvPr id="237" name="Google Shape;237;p27"/>
          <p:cNvPicPr preferRelativeResize="0"/>
          <p:nvPr/>
        </p:nvPicPr>
        <p:blipFill>
          <a:blip r:embed="rId4">
            <a:alphaModFix/>
          </a:blip>
          <a:stretch>
            <a:fillRect/>
          </a:stretch>
        </p:blipFill>
        <p:spPr>
          <a:xfrm>
            <a:off x="2091011" y="3111156"/>
            <a:ext cx="1846176" cy="1840294"/>
          </a:xfrm>
          <a:prstGeom prst="rect">
            <a:avLst/>
          </a:prstGeom>
          <a:noFill/>
          <a:ln>
            <a:noFill/>
          </a:ln>
        </p:spPr>
      </p:pic>
      <p:sp>
        <p:nvSpPr>
          <p:cNvPr id="238" name="Google Shape;238;p27"/>
          <p:cNvSpPr txBox="1"/>
          <p:nvPr/>
        </p:nvSpPr>
        <p:spPr>
          <a:xfrm>
            <a:off x="2091000" y="4875250"/>
            <a:ext cx="1358700" cy="13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700"/>
              <a:t>Koiwai et al. 2019</a:t>
            </a:r>
            <a:endParaRPr sz="700">
              <a:solidFill>
                <a:schemeClr val="dk2"/>
              </a:solidFill>
            </a:endParaRPr>
          </a:p>
        </p:txBody>
      </p:sp>
      <p:pic>
        <p:nvPicPr>
          <p:cNvPr id="239" name="Google Shape;239;p27" title="Untitled_Artwork 22.png"/>
          <p:cNvPicPr preferRelativeResize="0"/>
          <p:nvPr/>
        </p:nvPicPr>
        <p:blipFill rotWithShape="1">
          <a:blip r:embed="rId5">
            <a:alphaModFix/>
          </a:blip>
          <a:srcRect b="33919" l="33159" r="22715" t="37729"/>
          <a:stretch/>
        </p:blipFill>
        <p:spPr>
          <a:xfrm>
            <a:off x="4771937" y="3443308"/>
            <a:ext cx="1531203" cy="983823"/>
          </a:xfrm>
          <a:prstGeom prst="rect">
            <a:avLst/>
          </a:prstGeom>
          <a:noFill/>
          <a:ln>
            <a:noFill/>
          </a:ln>
        </p:spPr>
      </p:pic>
      <p:sp>
        <p:nvSpPr>
          <p:cNvPr id="240" name="Google Shape;240;p27"/>
          <p:cNvSpPr/>
          <p:nvPr/>
        </p:nvSpPr>
        <p:spPr>
          <a:xfrm>
            <a:off x="5431650" y="3242638"/>
            <a:ext cx="117300" cy="133500"/>
          </a:xfrm>
          <a:prstGeom prst="ellipse">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241" name="Google Shape;241;p27"/>
          <p:cNvSpPr/>
          <p:nvPr/>
        </p:nvSpPr>
        <p:spPr>
          <a:xfrm>
            <a:off x="5623175" y="3376138"/>
            <a:ext cx="117300" cy="133500"/>
          </a:xfrm>
          <a:prstGeom prst="ellipse">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242" name="Google Shape;242;p27"/>
          <p:cNvSpPr/>
          <p:nvPr/>
        </p:nvSpPr>
        <p:spPr>
          <a:xfrm flipH="1" rot="10800000">
            <a:off x="5418750" y="3509638"/>
            <a:ext cx="143100" cy="124200"/>
          </a:xfrm>
          <a:prstGeom prst="ellipse">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dk2"/>
              </a:solidFill>
            </a:endParaRPr>
          </a:p>
        </p:txBody>
      </p:sp>
      <p:sp>
        <p:nvSpPr>
          <p:cNvPr id="243" name="Google Shape;243;p27"/>
          <p:cNvSpPr txBox="1"/>
          <p:nvPr/>
        </p:nvSpPr>
        <p:spPr>
          <a:xfrm>
            <a:off x="4571989" y="4257863"/>
            <a:ext cx="1931100" cy="3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Feeding in mud treatments</a:t>
            </a:r>
            <a:endParaRPr sz="1800">
              <a:solidFill>
                <a:schemeClr val="dk2"/>
              </a:solidFill>
            </a:endParaRPr>
          </a:p>
        </p:txBody>
      </p:sp>
      <p:pic>
        <p:nvPicPr>
          <p:cNvPr id="244" name="Google Shape;244;p27" title="Untitled_Artwork 22.png"/>
          <p:cNvPicPr preferRelativeResize="0"/>
          <p:nvPr/>
        </p:nvPicPr>
        <p:blipFill rotWithShape="1">
          <a:blip r:embed="rId5">
            <a:alphaModFix/>
          </a:blip>
          <a:srcRect b="33919" l="33159" r="22715" t="37729"/>
          <a:stretch/>
        </p:blipFill>
        <p:spPr>
          <a:xfrm>
            <a:off x="7073675" y="3242646"/>
            <a:ext cx="1531203" cy="983823"/>
          </a:xfrm>
          <a:prstGeom prst="rect">
            <a:avLst/>
          </a:prstGeom>
          <a:noFill/>
          <a:ln>
            <a:noFill/>
          </a:ln>
        </p:spPr>
      </p:pic>
      <p:sp>
        <p:nvSpPr>
          <p:cNvPr id="245" name="Google Shape;245;p27"/>
          <p:cNvSpPr txBox="1"/>
          <p:nvPr/>
        </p:nvSpPr>
        <p:spPr>
          <a:xfrm>
            <a:off x="6582625" y="4101588"/>
            <a:ext cx="2313900" cy="37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Conspecific consumption</a:t>
            </a:r>
            <a:r>
              <a:rPr lang="en" sz="1800">
                <a:solidFill>
                  <a:schemeClr val="dk2"/>
                </a:solidFill>
              </a:rPr>
              <a:t> in </a:t>
            </a:r>
            <a:endParaRPr sz="1800">
              <a:solidFill>
                <a:schemeClr val="dk2"/>
              </a:solidFill>
            </a:endParaRPr>
          </a:p>
          <a:p>
            <a:pPr indent="0" lvl="0" marL="0" rtl="0" algn="ctr">
              <a:spcBef>
                <a:spcPts val="0"/>
              </a:spcBef>
              <a:spcAft>
                <a:spcPts val="0"/>
              </a:spcAft>
              <a:buNone/>
            </a:pPr>
            <a:r>
              <a:rPr lang="en" sz="1800">
                <a:solidFill>
                  <a:schemeClr val="dk2"/>
                </a:solidFill>
              </a:rPr>
              <a:t>mud + 27˚C</a:t>
            </a:r>
            <a:endParaRPr sz="1800">
              <a:solidFill>
                <a:schemeClr val="dk2"/>
              </a:solidFill>
            </a:endParaRPr>
          </a:p>
        </p:txBody>
      </p:sp>
      <p:cxnSp>
        <p:nvCxnSpPr>
          <p:cNvPr id="246" name="Google Shape;246;p27"/>
          <p:cNvCxnSpPr/>
          <p:nvPr/>
        </p:nvCxnSpPr>
        <p:spPr>
          <a:xfrm>
            <a:off x="4455975" y="2270950"/>
            <a:ext cx="6600" cy="2863500"/>
          </a:xfrm>
          <a:prstGeom prst="straightConnector1">
            <a:avLst/>
          </a:prstGeom>
          <a:noFill/>
          <a:ln cap="flat" cmpd="sng" w="28575">
            <a:solidFill>
              <a:schemeClr val="dk2"/>
            </a:solidFill>
            <a:prstDash val="dot"/>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28"/>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 - Implications and Context</a:t>
            </a:r>
            <a:endParaRPr/>
          </a:p>
        </p:txBody>
      </p:sp>
      <p:sp>
        <p:nvSpPr>
          <p:cNvPr id="252" name="Google Shape;25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Increased immune response is energetically taxing</a:t>
            </a:r>
            <a:endParaRPr/>
          </a:p>
          <a:p>
            <a:pPr indent="-342900" lvl="1" marL="914400" rtl="0" algn="l">
              <a:spcBef>
                <a:spcPts val="0"/>
              </a:spcBef>
              <a:spcAft>
                <a:spcPts val="0"/>
              </a:spcAft>
              <a:buSzPts val="1800"/>
              <a:buChar char="○"/>
            </a:pPr>
            <a:r>
              <a:rPr lang="en" sz="1800"/>
              <a:t>Risk of coupled impacts of heat stress and increased immune stress</a:t>
            </a:r>
            <a:endParaRPr sz="1800"/>
          </a:p>
          <a:p>
            <a:pPr indent="-342900" lvl="0" marL="457200" rtl="0" algn="l">
              <a:spcBef>
                <a:spcPts val="0"/>
              </a:spcBef>
              <a:spcAft>
                <a:spcPts val="0"/>
              </a:spcAft>
              <a:buSzPts val="1800"/>
              <a:buChar char="●"/>
            </a:pPr>
            <a:r>
              <a:rPr lang="en"/>
              <a:t>Risk of pathogen range expansion</a:t>
            </a:r>
            <a:endParaRPr sz="1800"/>
          </a:p>
          <a:p>
            <a:pPr indent="-342900" lvl="0" marL="457200" rtl="0" algn="l">
              <a:spcBef>
                <a:spcPts val="0"/>
              </a:spcBef>
              <a:spcAft>
                <a:spcPts val="0"/>
              </a:spcAft>
              <a:buSzPts val="1800"/>
              <a:buChar char="●"/>
            </a:pPr>
            <a:r>
              <a:rPr lang="en"/>
              <a:t>Threat for Dungeness crab fisheries</a:t>
            </a:r>
            <a:endParaRPr/>
          </a:p>
          <a:p>
            <a:pPr indent="-342900" lvl="1" marL="914400" rtl="0" algn="l">
              <a:spcBef>
                <a:spcPts val="0"/>
              </a:spcBef>
              <a:spcAft>
                <a:spcPts val="0"/>
              </a:spcAft>
              <a:buSzPts val="1800"/>
              <a:buChar char="○"/>
            </a:pPr>
            <a:r>
              <a:rPr lang="en" sz="1800"/>
              <a:t>Decreased growth and reproduction</a:t>
            </a:r>
            <a:endParaRPr sz="1800"/>
          </a:p>
        </p:txBody>
      </p:sp>
      <p:pic>
        <p:nvPicPr>
          <p:cNvPr id="253" name="Google Shape;253;p28" title="Untitled_Artwork 22.png"/>
          <p:cNvPicPr preferRelativeResize="0"/>
          <p:nvPr/>
        </p:nvPicPr>
        <p:blipFill rotWithShape="1">
          <a:blip r:embed="rId3">
            <a:alphaModFix/>
          </a:blip>
          <a:srcRect b="33919" l="33159" r="22715" t="37729"/>
          <a:stretch/>
        </p:blipFill>
        <p:spPr>
          <a:xfrm>
            <a:off x="2021350" y="3246063"/>
            <a:ext cx="1831624" cy="1176852"/>
          </a:xfrm>
          <a:prstGeom prst="rect">
            <a:avLst/>
          </a:prstGeom>
          <a:noFill/>
          <a:ln>
            <a:noFill/>
          </a:ln>
        </p:spPr>
      </p:pic>
      <p:pic>
        <p:nvPicPr>
          <p:cNvPr id="254" name="Google Shape;254;p28"/>
          <p:cNvPicPr preferRelativeResize="0"/>
          <p:nvPr/>
        </p:nvPicPr>
        <p:blipFill>
          <a:blip r:embed="rId4">
            <a:alphaModFix/>
          </a:blip>
          <a:stretch>
            <a:fillRect/>
          </a:stretch>
        </p:blipFill>
        <p:spPr>
          <a:xfrm>
            <a:off x="5094025" y="2948050"/>
            <a:ext cx="2571075" cy="1772875"/>
          </a:xfrm>
          <a:prstGeom prst="rect">
            <a:avLst/>
          </a:prstGeom>
          <a:noFill/>
          <a:ln>
            <a:noFill/>
          </a:ln>
        </p:spPr>
      </p:pic>
      <p:sp>
        <p:nvSpPr>
          <p:cNvPr id="255" name="Google Shape;255;p28"/>
          <p:cNvSpPr/>
          <p:nvPr/>
        </p:nvSpPr>
        <p:spPr>
          <a:xfrm>
            <a:off x="3907088" y="3548138"/>
            <a:ext cx="1132800" cy="5727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6" name="Google Shape;256;p28"/>
          <p:cNvSpPr txBox="1"/>
          <p:nvPr/>
        </p:nvSpPr>
        <p:spPr>
          <a:xfrm>
            <a:off x="6727600" y="4568875"/>
            <a:ext cx="937500" cy="2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800">
                <a:solidFill>
                  <a:schemeClr val="dk2"/>
                </a:solidFill>
              </a:rPr>
              <a:t>NOAA Fisheries</a:t>
            </a:r>
            <a:endParaRPr sz="800">
              <a:solidFill>
                <a:schemeClr val="dk2"/>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9"/>
          <p:cNvSpPr txBox="1"/>
          <p:nvPr>
            <p:ph type="title"/>
          </p:nvPr>
        </p:nvSpPr>
        <p:spPr>
          <a:xfrm>
            <a:off x="2355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a:t>
            </a:r>
            <a:endParaRPr/>
          </a:p>
        </p:txBody>
      </p:sp>
      <p:pic>
        <p:nvPicPr>
          <p:cNvPr id="262" name="Google Shape;262;p29"/>
          <p:cNvPicPr preferRelativeResize="0"/>
          <p:nvPr/>
        </p:nvPicPr>
        <p:blipFill>
          <a:blip r:embed="rId3">
            <a:alphaModFix/>
          </a:blip>
          <a:stretch>
            <a:fillRect/>
          </a:stretch>
        </p:blipFill>
        <p:spPr>
          <a:xfrm>
            <a:off x="7512899" y="2629635"/>
            <a:ext cx="1100401" cy="1841594"/>
          </a:xfrm>
          <a:prstGeom prst="rect">
            <a:avLst/>
          </a:prstGeom>
          <a:noFill/>
          <a:ln>
            <a:noFill/>
          </a:ln>
        </p:spPr>
      </p:pic>
      <p:grpSp>
        <p:nvGrpSpPr>
          <p:cNvPr id="263" name="Google Shape;263;p29"/>
          <p:cNvGrpSpPr/>
          <p:nvPr/>
        </p:nvGrpSpPr>
        <p:grpSpPr>
          <a:xfrm>
            <a:off x="5931288" y="140220"/>
            <a:ext cx="1743101" cy="1339558"/>
            <a:chOff x="325688" y="950708"/>
            <a:chExt cx="1743101" cy="1339558"/>
          </a:xfrm>
        </p:grpSpPr>
        <p:pic>
          <p:nvPicPr>
            <p:cNvPr id="264" name="Google Shape;264;p29" title="Untitled_Artwork 22.png"/>
            <p:cNvPicPr preferRelativeResize="0"/>
            <p:nvPr/>
          </p:nvPicPr>
          <p:blipFill rotWithShape="1">
            <a:blip r:embed="rId4">
              <a:alphaModFix/>
            </a:blip>
            <a:srcRect b="33919" l="33159" r="22715" t="37729"/>
            <a:stretch/>
          </p:blipFill>
          <p:spPr>
            <a:xfrm rot="1035625">
              <a:off x="752263" y="1310841"/>
              <a:ext cx="794138" cy="510244"/>
            </a:xfrm>
            <a:prstGeom prst="rect">
              <a:avLst/>
            </a:prstGeom>
            <a:noFill/>
            <a:ln>
              <a:noFill/>
            </a:ln>
          </p:spPr>
        </p:pic>
        <p:pic>
          <p:nvPicPr>
            <p:cNvPr id="265" name="Google Shape;265;p29" title="Untitled_Artwork 22.png"/>
            <p:cNvPicPr preferRelativeResize="0"/>
            <p:nvPr/>
          </p:nvPicPr>
          <p:blipFill rotWithShape="1">
            <a:blip r:embed="rId4">
              <a:alphaModFix/>
            </a:blip>
            <a:srcRect b="33919" l="33159" r="22715" t="37729"/>
            <a:stretch/>
          </p:blipFill>
          <p:spPr>
            <a:xfrm rot="-2700059">
              <a:off x="1386096" y="1305517"/>
              <a:ext cx="631710" cy="405882"/>
            </a:xfrm>
            <a:prstGeom prst="rect">
              <a:avLst/>
            </a:prstGeom>
            <a:noFill/>
            <a:ln>
              <a:noFill/>
            </a:ln>
          </p:spPr>
        </p:pic>
        <p:pic>
          <p:nvPicPr>
            <p:cNvPr id="266" name="Google Shape;266;p29" title="Untitled_Artwork 22.png"/>
            <p:cNvPicPr preferRelativeResize="0"/>
            <p:nvPr/>
          </p:nvPicPr>
          <p:blipFill rotWithShape="1">
            <a:blip r:embed="rId4">
              <a:alphaModFix/>
            </a:blip>
            <a:srcRect b="33919" l="33159" r="22715" t="37729"/>
            <a:stretch/>
          </p:blipFill>
          <p:spPr>
            <a:xfrm rot="-111">
              <a:off x="972521" y="950718"/>
              <a:ext cx="631711" cy="405883"/>
            </a:xfrm>
            <a:prstGeom prst="rect">
              <a:avLst/>
            </a:prstGeom>
            <a:noFill/>
            <a:ln>
              <a:noFill/>
            </a:ln>
          </p:spPr>
        </p:pic>
        <p:pic>
          <p:nvPicPr>
            <p:cNvPr id="267" name="Google Shape;267;p29" title="Untitled_Artwork 22.png"/>
            <p:cNvPicPr preferRelativeResize="0"/>
            <p:nvPr/>
          </p:nvPicPr>
          <p:blipFill rotWithShape="1">
            <a:blip r:embed="rId4">
              <a:alphaModFix/>
            </a:blip>
            <a:srcRect b="33919" l="33159" r="22715" t="37729"/>
            <a:stretch/>
          </p:blipFill>
          <p:spPr>
            <a:xfrm rot="9855045">
              <a:off x="972521" y="1806266"/>
              <a:ext cx="631710" cy="405885"/>
            </a:xfrm>
            <a:prstGeom prst="rect">
              <a:avLst/>
            </a:prstGeom>
            <a:noFill/>
            <a:ln>
              <a:noFill/>
            </a:ln>
          </p:spPr>
        </p:pic>
        <p:pic>
          <p:nvPicPr>
            <p:cNvPr id="268" name="Google Shape;268;p29" title="Untitled_Artwork 22.png"/>
            <p:cNvPicPr preferRelativeResize="0"/>
            <p:nvPr/>
          </p:nvPicPr>
          <p:blipFill rotWithShape="1">
            <a:blip r:embed="rId4">
              <a:alphaModFix/>
            </a:blip>
            <a:srcRect b="33919" l="33159" r="22715" t="37729"/>
            <a:stretch/>
          </p:blipFill>
          <p:spPr>
            <a:xfrm rot="-2700059">
              <a:off x="376671" y="1158367"/>
              <a:ext cx="631710" cy="405882"/>
            </a:xfrm>
            <a:prstGeom prst="rect">
              <a:avLst/>
            </a:prstGeom>
            <a:noFill/>
            <a:ln>
              <a:noFill/>
            </a:ln>
          </p:spPr>
        </p:pic>
      </p:grpSp>
      <p:sp>
        <p:nvSpPr>
          <p:cNvPr id="269" name="Google Shape;269;p29"/>
          <p:cNvSpPr txBox="1"/>
          <p:nvPr/>
        </p:nvSpPr>
        <p:spPr>
          <a:xfrm>
            <a:off x="6047575" y="1479763"/>
            <a:ext cx="15105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Replication</a:t>
            </a:r>
            <a:endParaRPr sz="1800">
              <a:solidFill>
                <a:schemeClr val="dk2"/>
              </a:solidFill>
            </a:endParaRPr>
          </a:p>
        </p:txBody>
      </p:sp>
      <p:sp>
        <p:nvSpPr>
          <p:cNvPr id="270" name="Google Shape;270;p29"/>
          <p:cNvSpPr txBox="1"/>
          <p:nvPr/>
        </p:nvSpPr>
        <p:spPr>
          <a:xfrm>
            <a:off x="6982200" y="4483950"/>
            <a:ext cx="21618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Different mud collection locations</a:t>
            </a:r>
            <a:endParaRPr sz="1800">
              <a:solidFill>
                <a:schemeClr val="dk2"/>
              </a:solidFill>
            </a:endParaRPr>
          </a:p>
        </p:txBody>
      </p:sp>
      <p:pic>
        <p:nvPicPr>
          <p:cNvPr id="271" name="Google Shape;271;p29"/>
          <p:cNvPicPr preferRelativeResize="0"/>
          <p:nvPr/>
        </p:nvPicPr>
        <p:blipFill>
          <a:blip r:embed="rId5">
            <a:alphaModFix/>
          </a:blip>
          <a:stretch>
            <a:fillRect/>
          </a:stretch>
        </p:blipFill>
        <p:spPr>
          <a:xfrm rot="1688513">
            <a:off x="7248980" y="839351"/>
            <a:ext cx="661783" cy="486001"/>
          </a:xfrm>
          <a:prstGeom prst="rect">
            <a:avLst/>
          </a:prstGeom>
          <a:noFill/>
          <a:ln>
            <a:noFill/>
          </a:ln>
        </p:spPr>
      </p:pic>
      <p:sp>
        <p:nvSpPr>
          <p:cNvPr id="272" name="Google Shape;272;p29"/>
          <p:cNvSpPr/>
          <p:nvPr/>
        </p:nvSpPr>
        <p:spPr>
          <a:xfrm>
            <a:off x="2565198" y="1062225"/>
            <a:ext cx="3544500" cy="300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3" name="Google Shape;273;p29"/>
          <p:cNvSpPr txBox="1"/>
          <p:nvPr/>
        </p:nvSpPr>
        <p:spPr>
          <a:xfrm>
            <a:off x="77000" y="784775"/>
            <a:ext cx="2422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Further hemolymph assays and stress assessment</a:t>
            </a:r>
            <a:endParaRPr b="1" sz="1800">
              <a:solidFill>
                <a:schemeClr val="dk2"/>
              </a:solidFill>
            </a:endParaRPr>
          </a:p>
        </p:txBody>
      </p:sp>
      <p:pic>
        <p:nvPicPr>
          <p:cNvPr id="274" name="Google Shape;274;p29"/>
          <p:cNvPicPr preferRelativeResize="0"/>
          <p:nvPr/>
        </p:nvPicPr>
        <p:blipFill>
          <a:blip r:embed="rId6">
            <a:alphaModFix/>
          </a:blip>
          <a:stretch>
            <a:fillRect/>
          </a:stretch>
        </p:blipFill>
        <p:spPr>
          <a:xfrm>
            <a:off x="4366228" y="1812981"/>
            <a:ext cx="1579150" cy="1579169"/>
          </a:xfrm>
          <a:prstGeom prst="rect">
            <a:avLst/>
          </a:prstGeom>
          <a:noFill/>
          <a:ln>
            <a:noFill/>
          </a:ln>
        </p:spPr>
      </p:pic>
      <p:sp>
        <p:nvSpPr>
          <p:cNvPr id="275" name="Google Shape;275;p29"/>
          <p:cNvSpPr txBox="1"/>
          <p:nvPr/>
        </p:nvSpPr>
        <p:spPr>
          <a:xfrm>
            <a:off x="4074888" y="2978538"/>
            <a:ext cx="21618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Longer treatment exposure</a:t>
            </a:r>
            <a:endParaRPr sz="1800">
              <a:solidFill>
                <a:schemeClr val="dk2"/>
              </a:solidFill>
            </a:endParaRPr>
          </a:p>
        </p:txBody>
      </p:sp>
      <p:sp>
        <p:nvSpPr>
          <p:cNvPr id="276" name="Google Shape;276;p29"/>
          <p:cNvSpPr/>
          <p:nvPr/>
        </p:nvSpPr>
        <p:spPr>
          <a:xfrm>
            <a:off x="3789425" y="3831250"/>
            <a:ext cx="804625" cy="766737"/>
          </a:xfrm>
          <a:prstGeom prst="flowChartManualOperation">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277" name="Google Shape;277;p29"/>
          <p:cNvGrpSpPr/>
          <p:nvPr/>
        </p:nvGrpSpPr>
        <p:grpSpPr>
          <a:xfrm>
            <a:off x="3923183" y="4449305"/>
            <a:ext cx="537124" cy="152495"/>
            <a:chOff x="278025" y="2571750"/>
            <a:chExt cx="828000" cy="267300"/>
          </a:xfrm>
        </p:grpSpPr>
        <p:sp>
          <p:nvSpPr>
            <p:cNvPr id="278" name="Google Shape;278;p29"/>
            <p:cNvSpPr/>
            <p:nvPr/>
          </p:nvSpPr>
          <p:spPr>
            <a:xfrm>
              <a:off x="329013" y="2571750"/>
              <a:ext cx="726000" cy="267300"/>
            </a:xfrm>
            <a:prstGeom prst="rect">
              <a:avLst/>
            </a:prstGeom>
            <a:solidFill>
              <a:srgbClr val="EFE9D2"/>
            </a:solidFill>
            <a:ln cap="flat" cmpd="sng" w="19050">
              <a:solidFill>
                <a:srgbClr val="EFE9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79" name="Google Shape;279;p29"/>
            <p:cNvSpPr/>
            <p:nvPr/>
          </p:nvSpPr>
          <p:spPr>
            <a:xfrm rot="10800000">
              <a:off x="278025" y="2571750"/>
              <a:ext cx="51000" cy="267300"/>
            </a:xfrm>
            <a:prstGeom prst="rtTriangle">
              <a:avLst/>
            </a:prstGeom>
            <a:solidFill>
              <a:srgbClr val="EFE9D2"/>
            </a:solidFill>
            <a:ln cap="flat" cmpd="sng" w="19050">
              <a:solidFill>
                <a:srgbClr val="EFE9D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0" name="Google Shape;280;p29"/>
            <p:cNvSpPr/>
            <p:nvPr/>
          </p:nvSpPr>
          <p:spPr>
            <a:xfrm flipH="1" rot="10800000">
              <a:off x="1055025" y="2571750"/>
              <a:ext cx="51000" cy="267300"/>
            </a:xfrm>
            <a:prstGeom prst="rtTriangle">
              <a:avLst/>
            </a:prstGeom>
            <a:solidFill>
              <a:srgbClr val="EFE9D2"/>
            </a:solidFill>
            <a:ln cap="flat" cmpd="sng" w="19050">
              <a:solidFill>
                <a:srgbClr val="EFE9D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281" name="Google Shape;281;p29"/>
          <p:cNvSpPr/>
          <p:nvPr/>
        </p:nvSpPr>
        <p:spPr>
          <a:xfrm>
            <a:off x="4740000" y="3882375"/>
            <a:ext cx="510300" cy="4860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2" name="Google Shape;282;p29"/>
          <p:cNvSpPr txBox="1"/>
          <p:nvPr/>
        </p:nvSpPr>
        <p:spPr>
          <a:xfrm>
            <a:off x="5161850" y="3842000"/>
            <a:ext cx="1510500" cy="7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Known pathogen load</a:t>
            </a:r>
            <a:endParaRPr sz="1800">
              <a:solidFill>
                <a:schemeClr val="dk2"/>
              </a:solidFill>
            </a:endParaRPr>
          </a:p>
        </p:txBody>
      </p:sp>
      <p:sp>
        <p:nvSpPr>
          <p:cNvPr id="283" name="Google Shape;283;p29"/>
          <p:cNvSpPr txBox="1"/>
          <p:nvPr/>
        </p:nvSpPr>
        <p:spPr>
          <a:xfrm>
            <a:off x="2980325" y="4597975"/>
            <a:ext cx="24228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Sterile Substrate</a:t>
            </a:r>
            <a:endParaRPr sz="1800">
              <a:solidFill>
                <a:schemeClr val="dk2"/>
              </a:solidFill>
            </a:endParaRPr>
          </a:p>
        </p:txBody>
      </p:sp>
      <p:sp>
        <p:nvSpPr>
          <p:cNvPr id="284" name="Google Shape;284;p29"/>
          <p:cNvSpPr/>
          <p:nvPr/>
        </p:nvSpPr>
        <p:spPr>
          <a:xfrm>
            <a:off x="2565200" y="4053050"/>
            <a:ext cx="1100400" cy="300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5" name="Google Shape;285;p29"/>
          <p:cNvSpPr txBox="1"/>
          <p:nvPr/>
        </p:nvSpPr>
        <p:spPr>
          <a:xfrm>
            <a:off x="11588" y="3589163"/>
            <a:ext cx="25536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Do different mud treatments have different p</a:t>
            </a:r>
            <a:r>
              <a:rPr b="1" lang="en" sz="1800">
                <a:solidFill>
                  <a:schemeClr val="dk2"/>
                </a:solidFill>
              </a:rPr>
              <a:t>athogen impacts?</a:t>
            </a:r>
            <a:endParaRPr b="1" sz="1800">
              <a:solidFill>
                <a:schemeClr val="dk2"/>
              </a:solidFill>
            </a:endParaRPr>
          </a:p>
        </p:txBody>
      </p:sp>
      <p:sp>
        <p:nvSpPr>
          <p:cNvPr id="286" name="Google Shape;286;p29"/>
          <p:cNvSpPr/>
          <p:nvPr/>
        </p:nvSpPr>
        <p:spPr>
          <a:xfrm rot="-2048">
            <a:off x="2547201" y="2630074"/>
            <a:ext cx="1510500" cy="300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87" name="Google Shape;287;p29"/>
          <p:cNvSpPr txBox="1"/>
          <p:nvPr/>
        </p:nvSpPr>
        <p:spPr>
          <a:xfrm>
            <a:off x="46401" y="2328750"/>
            <a:ext cx="24840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Does i</a:t>
            </a:r>
            <a:r>
              <a:rPr b="1" lang="en" sz="1800">
                <a:solidFill>
                  <a:schemeClr val="dk2"/>
                </a:solidFill>
              </a:rPr>
              <a:t>mmune suppression occur?</a:t>
            </a:r>
            <a:endParaRPr b="1" sz="1800">
              <a:solidFill>
                <a:schemeClr val="dk2"/>
              </a:solidFill>
            </a:endParaRPr>
          </a:p>
        </p:txBody>
      </p:sp>
      <p:sp>
        <p:nvSpPr>
          <p:cNvPr id="288" name="Google Shape;288;p29"/>
          <p:cNvSpPr txBox="1"/>
          <p:nvPr/>
        </p:nvSpPr>
        <p:spPr>
          <a:xfrm>
            <a:off x="6552425" y="3922425"/>
            <a:ext cx="8127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500">
                <a:solidFill>
                  <a:schemeClr val="dk2"/>
                </a:solidFill>
              </a:rPr>
              <a:t>and</a:t>
            </a:r>
            <a:endParaRPr b="1" sz="2500">
              <a:solidFill>
                <a:schemeClr val="dk2"/>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References</a:t>
            </a:r>
            <a:endParaRPr/>
          </a:p>
        </p:txBody>
      </p:sp>
      <p:sp>
        <p:nvSpPr>
          <p:cNvPr id="294" name="Google Shape;294;p30"/>
          <p:cNvSpPr txBox="1"/>
          <p:nvPr>
            <p:ph idx="1" type="body"/>
          </p:nvPr>
        </p:nvSpPr>
        <p:spPr>
          <a:xfrm>
            <a:off x="311700" y="950750"/>
            <a:ext cx="8520600" cy="3416400"/>
          </a:xfrm>
          <a:prstGeom prst="rect">
            <a:avLst/>
          </a:prstGeom>
        </p:spPr>
        <p:txBody>
          <a:bodyPr anchorCtr="0" anchor="t" bIns="91425" lIns="91425" spcFirstLastPara="1" rIns="91425" wrap="square" tIns="91425">
            <a:noAutofit/>
          </a:bodyPr>
          <a:lstStyle/>
          <a:p>
            <a:pPr indent="-355600" lvl="0" marL="355600" rtl="0" algn="l">
              <a:lnSpc>
                <a:spcPct val="100000"/>
              </a:lnSpc>
              <a:spcBef>
                <a:spcPts val="1200"/>
              </a:spcBef>
              <a:spcAft>
                <a:spcPts val="0"/>
              </a:spcAft>
              <a:buNone/>
            </a:pPr>
            <a:r>
              <a:rPr lang="en" sz="800">
                <a:solidFill>
                  <a:srgbClr val="000000"/>
                </a:solidFill>
              </a:rPr>
              <a:t>Adamo, S. A. (2012). The effects of the stress response on immune function in invertebrates: An evolutionary perspective on an ancient connection. </a:t>
            </a:r>
            <a:r>
              <a:rPr i="1" lang="en" sz="800">
                <a:solidFill>
                  <a:srgbClr val="000000"/>
                </a:solidFill>
              </a:rPr>
              <a:t>Hormones and Behavior</a:t>
            </a:r>
            <a:r>
              <a:rPr lang="en" sz="800">
                <a:solidFill>
                  <a:srgbClr val="000000"/>
                </a:solidFill>
              </a:rPr>
              <a:t>, </a:t>
            </a:r>
            <a:r>
              <a:rPr i="1" lang="en" sz="800">
                <a:solidFill>
                  <a:srgbClr val="000000"/>
                </a:solidFill>
              </a:rPr>
              <a:t>62</a:t>
            </a:r>
            <a:r>
              <a:rPr lang="en" sz="800">
                <a:solidFill>
                  <a:srgbClr val="000000"/>
                </a:solidFill>
              </a:rPr>
              <a:t>(3), 324–330. https://doi.org/10.1016/j.yhbeh.2012.02.012</a:t>
            </a:r>
            <a:endParaRPr sz="800">
              <a:solidFill>
                <a:srgbClr val="000000"/>
              </a:solidFill>
            </a:endParaRPr>
          </a:p>
          <a:p>
            <a:pPr indent="-355600" lvl="0" marL="355600" rtl="0" algn="l">
              <a:lnSpc>
                <a:spcPct val="100000"/>
              </a:lnSpc>
              <a:spcBef>
                <a:spcPts val="1200"/>
              </a:spcBef>
              <a:spcAft>
                <a:spcPts val="0"/>
              </a:spcAft>
              <a:buNone/>
            </a:pPr>
            <a:r>
              <a:rPr lang="en" sz="800">
                <a:solidFill>
                  <a:srgbClr val="000000"/>
                </a:solidFill>
              </a:rPr>
              <a:t>Alaska Fisheries Science Center. (2025, March 3). </a:t>
            </a:r>
            <a:r>
              <a:rPr i="1" lang="en" sz="800">
                <a:solidFill>
                  <a:srgbClr val="000000"/>
                </a:solidFill>
              </a:rPr>
              <a:t>Snow crab collapse due to ecological shift in the Bering Sea</a:t>
            </a:r>
            <a:r>
              <a:rPr lang="en" sz="800">
                <a:solidFill>
                  <a:srgbClr val="000000"/>
                </a:solidFill>
              </a:rPr>
              <a:t>. NOAA Fisheries. https://www.fisheries.noaa.gov/feature-story/snow-crab-collapse-due-ecological-shift-bering-sea </a:t>
            </a:r>
            <a:endParaRPr sz="800">
              <a:solidFill>
                <a:schemeClr val="dk1"/>
              </a:solidFill>
            </a:endParaRPr>
          </a:p>
          <a:p>
            <a:pPr indent="0" lvl="0" marL="0" marR="50800" rtl="0" algn="l">
              <a:lnSpc>
                <a:spcPct val="100000"/>
              </a:lnSpc>
              <a:spcBef>
                <a:spcPts val="1200"/>
              </a:spcBef>
              <a:spcAft>
                <a:spcPts val="0"/>
              </a:spcAft>
              <a:buNone/>
            </a:pPr>
            <a:r>
              <a:rPr lang="en" sz="800">
                <a:solidFill>
                  <a:schemeClr val="dk1"/>
                </a:solidFill>
              </a:rPr>
              <a:t>Balstad, L. J., Fedewa, E. J. &amp; Szuwalski, C. S. Drivers of bitter crab disease occurrence in eastern Bering Sea snow crab (Chionoecetes opilio). </a:t>
            </a:r>
            <a:r>
              <a:rPr i="1" lang="en" sz="800">
                <a:solidFill>
                  <a:schemeClr val="dk1"/>
                </a:solidFill>
              </a:rPr>
              <a:t>ICES Journal of Marine Science</a:t>
            </a:r>
            <a:r>
              <a:rPr lang="en" sz="800">
                <a:solidFill>
                  <a:schemeClr val="dk1"/>
                </a:solidFill>
              </a:rPr>
              <a:t> </a:t>
            </a:r>
            <a:r>
              <a:rPr b="1" lang="en" sz="800">
                <a:solidFill>
                  <a:schemeClr val="dk1"/>
                </a:solidFill>
              </a:rPr>
              <a:t>81</a:t>
            </a:r>
            <a:r>
              <a:rPr lang="en" sz="800">
                <a:solidFill>
                  <a:schemeClr val="dk1"/>
                </a:solidFill>
              </a:rPr>
              <a:t>, 1073–1083 (2024).</a:t>
            </a:r>
            <a:endParaRPr sz="500">
              <a:solidFill>
                <a:srgbClr val="000000"/>
              </a:solidFill>
            </a:endParaRPr>
          </a:p>
          <a:p>
            <a:pPr indent="0" lvl="0" marL="0" rtl="0" algn="l">
              <a:lnSpc>
                <a:spcPct val="100000"/>
              </a:lnSpc>
              <a:spcBef>
                <a:spcPts val="1200"/>
              </a:spcBef>
              <a:spcAft>
                <a:spcPts val="0"/>
              </a:spcAft>
              <a:buNone/>
            </a:pPr>
            <a:r>
              <a:rPr i="1" lang="en" sz="800">
                <a:solidFill>
                  <a:srgbClr val="333333"/>
                </a:solidFill>
              </a:rPr>
              <a:t>Climate change indicators: Sea surface temperature</a:t>
            </a:r>
            <a:r>
              <a:rPr lang="en" sz="800">
                <a:solidFill>
                  <a:srgbClr val="333333"/>
                </a:solidFill>
              </a:rPr>
              <a:t>. (2023, July 21). US EPA. https://www.epa.gov/climate-indicators/climate-change-indicators-sea-surface-temperature</a:t>
            </a:r>
            <a:endParaRPr sz="800">
              <a:solidFill>
                <a:srgbClr val="333333"/>
              </a:solidFill>
            </a:endParaRPr>
          </a:p>
          <a:p>
            <a:pPr indent="-355600" lvl="0" marL="355600" rtl="0" algn="l">
              <a:lnSpc>
                <a:spcPct val="100000"/>
              </a:lnSpc>
              <a:spcBef>
                <a:spcPts val="1200"/>
              </a:spcBef>
              <a:spcAft>
                <a:spcPts val="0"/>
              </a:spcAft>
              <a:buNone/>
            </a:pPr>
            <a:r>
              <a:rPr lang="en" sz="800">
                <a:solidFill>
                  <a:srgbClr val="333333"/>
                </a:solidFill>
              </a:rPr>
              <a:t>Cohen, R.E., C.C. James, A. Lee, M.M. Martinelli, W.T. Muraoka, M. Ortega, R. Sadowski, L. Starkey, A.R. Szesciorka, S.E. Timko, E.L. Weiss, and P.J.S. Franks. 2018. Marine host-pathogen dynamics: Influences of global climate change. </a:t>
            </a:r>
            <a:r>
              <a:rPr i="1" lang="en" sz="800">
                <a:solidFill>
                  <a:srgbClr val="333333"/>
                </a:solidFill>
              </a:rPr>
              <a:t>Oceanography</a:t>
            </a:r>
            <a:r>
              <a:rPr lang="en" sz="800">
                <a:solidFill>
                  <a:srgbClr val="333333"/>
                </a:solidFill>
              </a:rPr>
              <a:t> 31(2):182–193, https://doi.org/10.5670/oceanog.2018.201.</a:t>
            </a:r>
            <a:endParaRPr sz="800">
              <a:solidFill>
                <a:srgbClr val="333333"/>
              </a:solidFill>
            </a:endParaRPr>
          </a:p>
          <a:p>
            <a:pPr indent="-355600" lvl="0" marL="355600" rtl="0" algn="l">
              <a:lnSpc>
                <a:spcPct val="100000"/>
              </a:lnSpc>
              <a:spcBef>
                <a:spcPts val="1200"/>
              </a:spcBef>
              <a:spcAft>
                <a:spcPts val="0"/>
              </a:spcAft>
              <a:buNone/>
            </a:pPr>
            <a:r>
              <a:rPr lang="en" sz="800">
                <a:solidFill>
                  <a:srgbClr val="000000"/>
                </a:solidFill>
              </a:rPr>
              <a:t>Dehnel L, P. A. (1960). Effect of temperature and salinity on the oxygen consumption of two intertidal crabs. </a:t>
            </a:r>
            <a:r>
              <a:rPr i="1" lang="en" sz="800">
                <a:solidFill>
                  <a:srgbClr val="000000"/>
                </a:solidFill>
              </a:rPr>
              <a:t>The Biological Bulletin</a:t>
            </a:r>
            <a:r>
              <a:rPr lang="en" sz="800">
                <a:solidFill>
                  <a:srgbClr val="000000"/>
                </a:solidFill>
              </a:rPr>
              <a:t>, </a:t>
            </a:r>
            <a:r>
              <a:rPr i="1" lang="en" sz="800">
                <a:solidFill>
                  <a:srgbClr val="000000"/>
                </a:solidFill>
              </a:rPr>
              <a:t>118</a:t>
            </a:r>
            <a:r>
              <a:rPr lang="en" sz="800">
                <a:solidFill>
                  <a:srgbClr val="000000"/>
                </a:solidFill>
              </a:rPr>
              <a:t>(2), 215–249. </a:t>
            </a:r>
            <a:r>
              <a:rPr lang="en" sz="800" u="sng">
                <a:solidFill>
                  <a:srgbClr val="0097A7"/>
                </a:solidFill>
                <a:hlinkClick r:id="rId3">
                  <a:extLst>
                    <a:ext uri="{A12FA001-AC4F-418D-AE19-62706E023703}">
                      <ahyp:hlinkClr val="tx"/>
                    </a:ext>
                  </a:extLst>
                </a:hlinkClick>
              </a:rPr>
              <a:t>https://doi.org/10.2307/1538998</a:t>
            </a:r>
            <a:endParaRPr sz="800">
              <a:solidFill>
                <a:srgbClr val="000000"/>
              </a:solidFill>
            </a:endParaRPr>
          </a:p>
          <a:p>
            <a:pPr indent="-355600" lvl="0" marL="355600" rtl="0" algn="l">
              <a:lnSpc>
                <a:spcPct val="100000"/>
              </a:lnSpc>
              <a:spcBef>
                <a:spcPts val="1200"/>
              </a:spcBef>
              <a:spcAft>
                <a:spcPts val="0"/>
              </a:spcAft>
              <a:buNone/>
            </a:pPr>
            <a:r>
              <a:rPr lang="en" sz="800">
                <a:solidFill>
                  <a:srgbClr val="000000"/>
                </a:solidFill>
              </a:rPr>
              <a:t>Dittmer, J., Koehler, A. V., Richard, F.-J., Poulin, R., &amp; Sicard, M. (2011). Variation of parasite load and immune parameters in two species of New Zealand shore crabs. </a:t>
            </a:r>
            <a:r>
              <a:rPr i="1" lang="en" sz="800">
                <a:solidFill>
                  <a:srgbClr val="000000"/>
                </a:solidFill>
              </a:rPr>
              <a:t>Parasitology Research</a:t>
            </a:r>
            <a:r>
              <a:rPr lang="en" sz="800">
                <a:solidFill>
                  <a:srgbClr val="000000"/>
                </a:solidFill>
              </a:rPr>
              <a:t>, </a:t>
            </a:r>
            <a:r>
              <a:rPr i="1" lang="en" sz="800">
                <a:solidFill>
                  <a:srgbClr val="000000"/>
                </a:solidFill>
              </a:rPr>
              <a:t>109</a:t>
            </a:r>
            <a:r>
              <a:rPr lang="en" sz="800">
                <a:solidFill>
                  <a:srgbClr val="000000"/>
                </a:solidFill>
              </a:rPr>
              <a:t>(3), 759–767. </a:t>
            </a:r>
            <a:r>
              <a:rPr lang="en" sz="800" u="sng">
                <a:solidFill>
                  <a:srgbClr val="0097A7"/>
                </a:solidFill>
                <a:hlinkClick r:id="rId4">
                  <a:extLst>
                    <a:ext uri="{A12FA001-AC4F-418D-AE19-62706E023703}">
                      <ahyp:hlinkClr val="tx"/>
                    </a:ext>
                  </a:extLst>
                </a:hlinkClick>
              </a:rPr>
              <a:t>https://doi.org/10.1007/s00436-011-2319-2</a:t>
            </a:r>
            <a:endParaRPr i="1" sz="800">
              <a:solidFill>
                <a:srgbClr val="000000"/>
              </a:solidFill>
            </a:endParaRPr>
          </a:p>
          <a:p>
            <a:pPr indent="-355600" lvl="0" marL="355600" rtl="0" algn="l">
              <a:lnSpc>
                <a:spcPct val="100000"/>
              </a:lnSpc>
              <a:spcBef>
                <a:spcPts val="1200"/>
              </a:spcBef>
              <a:spcAft>
                <a:spcPts val="0"/>
              </a:spcAft>
              <a:buNone/>
            </a:pPr>
            <a:r>
              <a:rPr lang="en" sz="800">
                <a:solidFill>
                  <a:srgbClr val="2A2A2A"/>
                </a:solidFill>
              </a:rPr>
              <a:t>Shields, Jeffery, Climate change enhances disease processes in crustaceans: case studies in lobsters, crabs, and shrimps, </a:t>
            </a:r>
            <a:r>
              <a:rPr i="1" lang="en" sz="800">
                <a:solidFill>
                  <a:srgbClr val="2A2A2A"/>
                </a:solidFill>
              </a:rPr>
              <a:t>Journal of Crustacean Biology</a:t>
            </a:r>
            <a:r>
              <a:rPr lang="en" sz="800">
                <a:solidFill>
                  <a:srgbClr val="2A2A2A"/>
                </a:solidFill>
              </a:rPr>
              <a:t>, Volume 39, Issue 6, November 2019, Pages 673–683, </a:t>
            </a:r>
            <a:r>
              <a:rPr lang="en" sz="800">
                <a:solidFill>
                  <a:srgbClr val="006FB7"/>
                </a:solidFill>
                <a:uFill>
                  <a:noFill/>
                </a:uFill>
                <a:hlinkClick r:id="rId5">
                  <a:extLst>
                    <a:ext uri="{A12FA001-AC4F-418D-AE19-62706E023703}">
                      <ahyp:hlinkClr val="tx"/>
                    </a:ext>
                  </a:extLst>
                </a:hlinkClick>
              </a:rPr>
              <a:t>https://doi.org/10.1093/jcbiol/ruz072</a:t>
            </a:r>
            <a:endParaRPr sz="800"/>
          </a:p>
          <a:p>
            <a:pPr indent="-355600" lvl="0" marL="355600" rtl="0" algn="l">
              <a:lnSpc>
                <a:spcPct val="100000"/>
              </a:lnSpc>
              <a:spcBef>
                <a:spcPts val="1200"/>
              </a:spcBef>
              <a:spcAft>
                <a:spcPts val="0"/>
              </a:spcAft>
              <a:buClr>
                <a:schemeClr val="dk1"/>
              </a:buClr>
              <a:buSzPts val="1100"/>
              <a:buFont typeface="Arial"/>
              <a:buNone/>
            </a:pPr>
            <a:r>
              <a:rPr i="1" lang="en" sz="800">
                <a:solidFill>
                  <a:schemeClr val="dk1"/>
                </a:solidFill>
              </a:rPr>
              <a:t>Snow crab collapse due to ecological shift in the Bering Sea</a:t>
            </a:r>
            <a:r>
              <a:rPr lang="en" sz="800">
                <a:solidFill>
                  <a:schemeClr val="dk1"/>
                </a:solidFill>
              </a:rPr>
              <a:t>. (2024, August, 21). NOAA. </a:t>
            </a:r>
            <a:r>
              <a:rPr lang="en" sz="800">
                <a:solidFill>
                  <a:schemeClr val="dk1"/>
                </a:solidFill>
                <a:uFill>
                  <a:noFill/>
                </a:uFill>
                <a:hlinkClick r:id="rId6">
                  <a:extLst>
                    <a:ext uri="{A12FA001-AC4F-418D-AE19-62706E023703}">
                      <ahyp:hlinkClr val="tx"/>
                    </a:ext>
                  </a:extLst>
                </a:hlinkClick>
              </a:rPr>
              <a:t>https://www.fisheries.noaa.gov/feature-story/snow-crab-collapse-due-ecological-shift-bering-sea</a:t>
            </a:r>
            <a:endParaRPr sz="800">
              <a:solidFill>
                <a:schemeClr val="dk1"/>
              </a:solidFill>
            </a:endParaRPr>
          </a:p>
          <a:p>
            <a:pPr indent="-355600" lvl="0" marL="355600" rtl="0" algn="l">
              <a:lnSpc>
                <a:spcPct val="100000"/>
              </a:lnSpc>
              <a:spcBef>
                <a:spcPts val="1200"/>
              </a:spcBef>
              <a:spcAft>
                <a:spcPts val="0"/>
              </a:spcAft>
              <a:buClr>
                <a:schemeClr val="dk1"/>
              </a:buClr>
              <a:buSzPts val="1100"/>
              <a:buFont typeface="Arial"/>
              <a:buNone/>
            </a:pPr>
            <a:r>
              <a:rPr lang="en" sz="800">
                <a:solidFill>
                  <a:schemeClr val="dk1"/>
                </a:solidFill>
              </a:rPr>
              <a:t>Truscott, R., &amp; White, K. N. (1990). The Influence of Metal and Temperature Stress on the Immune System of Crabs. </a:t>
            </a:r>
            <a:r>
              <a:rPr i="1" lang="en" sz="800">
                <a:solidFill>
                  <a:schemeClr val="dk1"/>
                </a:solidFill>
              </a:rPr>
              <a:t>Functional Ecology</a:t>
            </a:r>
            <a:r>
              <a:rPr lang="en" sz="800">
                <a:solidFill>
                  <a:schemeClr val="dk1"/>
                </a:solidFill>
              </a:rPr>
              <a:t>, </a:t>
            </a:r>
            <a:r>
              <a:rPr i="1" lang="en" sz="800">
                <a:solidFill>
                  <a:schemeClr val="dk1"/>
                </a:solidFill>
              </a:rPr>
              <a:t>4</a:t>
            </a:r>
            <a:r>
              <a:rPr lang="en" sz="800">
                <a:solidFill>
                  <a:schemeClr val="dk1"/>
                </a:solidFill>
              </a:rPr>
              <a:t>(3), 455–461. https://doi.org/10.2307/2389609</a:t>
            </a:r>
            <a:endParaRPr sz="800">
              <a:solidFill>
                <a:schemeClr val="dk1"/>
              </a:solidFill>
            </a:endParaRPr>
          </a:p>
          <a:p>
            <a:pPr indent="-355600" lvl="0" marL="355600" rtl="0" algn="l">
              <a:lnSpc>
                <a:spcPct val="100000"/>
              </a:lnSpc>
              <a:spcBef>
                <a:spcPts val="1200"/>
              </a:spcBef>
              <a:spcAft>
                <a:spcPts val="1200"/>
              </a:spcAft>
              <a:buClr>
                <a:schemeClr val="dk1"/>
              </a:buClr>
              <a:buSzPts val="1100"/>
              <a:buFont typeface="Arial"/>
              <a:buNone/>
            </a:pPr>
            <a:r>
              <a:rPr i="1" lang="en" sz="800">
                <a:solidFill>
                  <a:schemeClr val="dk1"/>
                </a:solidFill>
              </a:rPr>
              <a:t>Washington Coastal Dungeness Crab Fishery Newsletter</a:t>
            </a:r>
            <a:r>
              <a:rPr lang="en" sz="800">
                <a:solidFill>
                  <a:schemeClr val="dk1"/>
                </a:solidFill>
              </a:rPr>
              <a:t>. (2024). Washington Department of Fish &amp; Wildlife. </a:t>
            </a:r>
            <a:r>
              <a:rPr lang="en" sz="800">
                <a:solidFill>
                  <a:schemeClr val="dk1"/>
                </a:solidFill>
                <a:uFill>
                  <a:noFill/>
                </a:uFill>
                <a:hlinkClick r:id="rId7">
                  <a:extLst>
                    <a:ext uri="{A12FA001-AC4F-418D-AE19-62706E023703}">
                      <ahyp:hlinkClr val="tx"/>
                    </a:ext>
                  </a:extLst>
                </a:hlinkClick>
              </a:rPr>
              <a:t>https://wdfw.wa.gov/sites/default/files/2025-01/newsletter-dungeness-crab-fishery-2024-5.pdf</a:t>
            </a:r>
            <a:endParaRPr sz="8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1"/>
          <p:cNvSpPr txBox="1"/>
          <p:nvPr/>
        </p:nvSpPr>
        <p:spPr>
          <a:xfrm>
            <a:off x="2293200" y="751463"/>
            <a:ext cx="4557600" cy="199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7500">
                <a:solidFill>
                  <a:schemeClr val="dk2"/>
                </a:solidFill>
                <a:latin typeface="Calibri"/>
                <a:ea typeface="Calibri"/>
                <a:cs typeface="Calibri"/>
                <a:sym typeface="Calibri"/>
              </a:rPr>
              <a:t>Thank you!</a:t>
            </a:r>
            <a:endParaRPr sz="7500">
              <a:solidFill>
                <a:schemeClr val="dk2"/>
              </a:solidFill>
              <a:latin typeface="Calibri"/>
              <a:ea typeface="Calibri"/>
              <a:cs typeface="Calibri"/>
              <a:sym typeface="Calibri"/>
            </a:endParaRPr>
          </a:p>
        </p:txBody>
      </p:sp>
      <p:sp>
        <p:nvSpPr>
          <p:cNvPr id="300" name="Google Shape;300;p31"/>
          <p:cNvSpPr txBox="1"/>
          <p:nvPr/>
        </p:nvSpPr>
        <p:spPr>
          <a:xfrm>
            <a:off x="1218900" y="2080888"/>
            <a:ext cx="6706200" cy="101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000">
                <a:solidFill>
                  <a:schemeClr val="dk2"/>
                </a:solidFill>
              </a:rPr>
              <a:t>Any questions?</a:t>
            </a:r>
            <a:endParaRPr sz="4000">
              <a:solidFill>
                <a:schemeClr val="dk2"/>
              </a:solidFill>
            </a:endParaRPr>
          </a:p>
        </p:txBody>
      </p:sp>
      <p:pic>
        <p:nvPicPr>
          <p:cNvPr id="301" name="Google Shape;301;p31" title="Untitled_Artwork 22.png"/>
          <p:cNvPicPr preferRelativeResize="0"/>
          <p:nvPr/>
        </p:nvPicPr>
        <p:blipFill rotWithShape="1">
          <a:blip r:embed="rId3">
            <a:alphaModFix/>
          </a:blip>
          <a:srcRect b="33919" l="33159" r="22715" t="37729"/>
          <a:stretch/>
        </p:blipFill>
        <p:spPr>
          <a:xfrm rot="7">
            <a:off x="3368911" y="2846014"/>
            <a:ext cx="2406180" cy="154601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4"/>
          <p:cNvSpPr/>
          <p:nvPr/>
        </p:nvSpPr>
        <p:spPr>
          <a:xfrm>
            <a:off x="357750" y="1168225"/>
            <a:ext cx="2168400" cy="441300"/>
          </a:xfrm>
          <a:prstGeom prst="wave">
            <a:avLst>
              <a:gd fmla="val 12500" name="adj1"/>
              <a:gd fmla="val 0" name="adj2"/>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a:t>
            </a:r>
            <a:endParaRPr/>
          </a:p>
        </p:txBody>
      </p:sp>
      <p:sp>
        <p:nvSpPr>
          <p:cNvPr id="63" name="Google Shape;63;p14"/>
          <p:cNvSpPr txBox="1"/>
          <p:nvPr>
            <p:ph idx="1" type="body"/>
          </p:nvPr>
        </p:nvSpPr>
        <p:spPr>
          <a:xfrm>
            <a:off x="311700" y="1152475"/>
            <a:ext cx="4873800" cy="34164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lang="en" sz="2920"/>
              <a:t>Crabs are important!</a:t>
            </a:r>
            <a:endParaRPr sz="2920"/>
          </a:p>
          <a:p>
            <a:pPr indent="0" lvl="0" marL="0" rtl="0" algn="l">
              <a:spcBef>
                <a:spcPts val="1200"/>
              </a:spcBef>
              <a:spcAft>
                <a:spcPts val="0"/>
              </a:spcAft>
              <a:buNone/>
            </a:pPr>
            <a:r>
              <a:rPr lang="en" sz="2343"/>
              <a:t>Snow crab (~US$200 million ex-vessel industry in East Bering Sea prior to collapse) and D</a:t>
            </a:r>
            <a:r>
              <a:rPr lang="en" sz="2343"/>
              <a:t>ungeness</a:t>
            </a:r>
            <a:r>
              <a:rPr lang="en" sz="2343"/>
              <a:t> crab fisheries (Close to US$70 million ex-vessel industry in Washington state) are </a:t>
            </a:r>
            <a:r>
              <a:rPr lang="en" sz="2343"/>
              <a:t>important</a:t>
            </a:r>
            <a:r>
              <a:rPr lang="en" sz="2343"/>
              <a:t> to the economies of the northeast Pacific</a:t>
            </a:r>
            <a:endParaRPr sz="2343"/>
          </a:p>
          <a:p>
            <a:pPr indent="0" lvl="0" marL="0" rtl="0" algn="l">
              <a:spcBef>
                <a:spcPts val="1200"/>
              </a:spcBef>
              <a:spcAft>
                <a:spcPts val="0"/>
              </a:spcAft>
              <a:buNone/>
            </a:pPr>
            <a:r>
              <a:rPr lang="en" sz="2343"/>
              <a:t>Studying hairy shore crabs (</a:t>
            </a:r>
            <a:r>
              <a:rPr i="1" lang="en" sz="2343"/>
              <a:t>Hemigrapsus Oregonensis</a:t>
            </a:r>
            <a:r>
              <a:rPr lang="en" sz="2343"/>
              <a:t>) in lab might allow us to better understand how crabs interact with pathogens amidst temperature rise</a:t>
            </a:r>
            <a:endParaRPr sz="2343"/>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pic>
        <p:nvPicPr>
          <p:cNvPr id="64" name="Google Shape;64;p14"/>
          <p:cNvPicPr preferRelativeResize="0"/>
          <p:nvPr/>
        </p:nvPicPr>
        <p:blipFill>
          <a:blip r:embed="rId3">
            <a:alphaModFix/>
          </a:blip>
          <a:stretch>
            <a:fillRect/>
          </a:stretch>
        </p:blipFill>
        <p:spPr>
          <a:xfrm>
            <a:off x="5362000" y="1344713"/>
            <a:ext cx="3653700" cy="245406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05" name="Shape 305"/>
        <p:cNvGrpSpPr/>
        <p:nvPr/>
      </p:nvGrpSpPr>
      <p:grpSpPr>
        <a:xfrm>
          <a:off x="0" y="0"/>
          <a:ext cx="0" cy="0"/>
          <a:chOff x="0" y="0"/>
          <a:chExt cx="0" cy="0"/>
        </a:xfrm>
      </p:grpSpPr>
      <p:graphicFrame>
        <p:nvGraphicFramePr>
          <p:cNvPr id="306" name="Google Shape;306;p32"/>
          <p:cNvGraphicFramePr/>
          <p:nvPr/>
        </p:nvGraphicFramePr>
        <p:xfrm>
          <a:off x="152400" y="152400"/>
          <a:ext cx="3000000" cy="3000000"/>
        </p:xfrm>
        <a:graphic>
          <a:graphicData uri="http://schemas.openxmlformats.org/drawingml/2006/table">
            <a:tbl>
              <a:tblPr>
                <a:solidFill>
                  <a:srgbClr val="FFFFFF"/>
                </a:solidFill>
                <a:tableStyleId>{91A1FE07-EDAB-46C6-A016-0A5A0735D739}</a:tableStyleId>
              </a:tblPr>
              <a:tblGrid>
                <a:gridCol w="3895725"/>
                <a:gridCol w="1257300"/>
                <a:gridCol w="523875"/>
              </a:tblGrid>
              <a:tr h="314325">
                <a:tc>
                  <a:txBody>
                    <a:bodyPr/>
                    <a:lstStyle/>
                    <a:p>
                      <a:pPr indent="0" lvl="0" marL="0" rtl="0" algn="ctr">
                        <a:lnSpc>
                          <a:spcPct val="115000"/>
                        </a:lnSpc>
                        <a:spcBef>
                          <a:spcPts val="0"/>
                        </a:spcBef>
                        <a:spcAft>
                          <a:spcPts val="0"/>
                        </a:spcAft>
                        <a:buNone/>
                      </a:pPr>
                      <a:r>
                        <a:rPr b="1" lang="en" sz="1200">
                          <a:solidFill>
                            <a:srgbClr val="273540"/>
                          </a:solidFill>
                          <a:highlight>
                            <a:srgbClr val="FFFFFF"/>
                          </a:highlight>
                        </a:rPr>
                        <a:t>Criteria</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solidFill>
                      <a:srgbClr val="F2F4F4"/>
                    </a:solidFill>
                  </a:tcPr>
                </a:tc>
                <a:tc>
                  <a:txBody>
                    <a:bodyPr/>
                    <a:lstStyle/>
                    <a:p>
                      <a:pPr indent="0" lvl="0" marL="0" rtl="0" algn="ctr">
                        <a:lnSpc>
                          <a:spcPct val="115000"/>
                        </a:lnSpc>
                        <a:spcBef>
                          <a:spcPts val="0"/>
                        </a:spcBef>
                        <a:spcAft>
                          <a:spcPts val="0"/>
                        </a:spcAft>
                        <a:buNone/>
                      </a:pPr>
                      <a:r>
                        <a:rPr b="1" lang="en" sz="1200">
                          <a:solidFill>
                            <a:srgbClr val="273540"/>
                          </a:solidFill>
                          <a:highlight>
                            <a:srgbClr val="FFFFFF"/>
                          </a:highlight>
                        </a:rPr>
                        <a:t>Ratings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solidFill>
                      <a:srgbClr val="F2F4F4"/>
                    </a:solidFill>
                  </a:tcPr>
                </a:tc>
                <a:tc>
                  <a:txBody>
                    <a:bodyPr/>
                    <a:lstStyle/>
                    <a:p>
                      <a:pPr indent="0" lvl="0" marL="0" rtl="0" algn="ctr">
                        <a:lnSpc>
                          <a:spcPct val="115000"/>
                        </a:lnSpc>
                        <a:spcBef>
                          <a:spcPts val="0"/>
                        </a:spcBef>
                        <a:spcAft>
                          <a:spcPts val="0"/>
                        </a:spcAft>
                        <a:buNone/>
                      </a:pPr>
                      <a:r>
                        <a:rPr b="1" lang="en" sz="1200">
                          <a:solidFill>
                            <a:srgbClr val="273540"/>
                          </a:solidFill>
                          <a:highlight>
                            <a:srgbClr val="FFFFFF"/>
                          </a:highlight>
                        </a:rPr>
                        <a:t>Pts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solidFill>
                      <a:srgbClr val="F2F4F4"/>
                    </a:solidFill>
                  </a:tcPr>
                </a:tc>
              </a:tr>
              <a:tr h="904875">
                <a:tc>
                  <a:txBody>
                    <a:bodyPr/>
                    <a:lstStyle/>
                    <a:p>
                      <a:pPr indent="0" lvl="0" marL="0" marR="0" rtl="0" algn="l">
                        <a:lnSpc>
                          <a:spcPct val="115000"/>
                        </a:lnSpc>
                        <a:spcBef>
                          <a:spcPts val="0"/>
                        </a:spcBef>
                        <a:spcAft>
                          <a:spcPts val="0"/>
                        </a:spcAft>
                        <a:buNone/>
                      </a:pPr>
                      <a:r>
                        <a:rPr b="1" lang="en" sz="1200">
                          <a:solidFill>
                            <a:srgbClr val="273540"/>
                          </a:solidFill>
                          <a:highlight>
                            <a:srgbClr val="FFFFFF"/>
                          </a:highlight>
                        </a:rPr>
                        <a:t>This criterion is linked to a Learning Outcome</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Introduction</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Clearly states the topic, its importance, and relevance to the broader field</a:t>
                      </a:r>
                      <a:endParaRPr b="1" sz="1200">
                        <a:solidFill>
                          <a:srgbClr val="273540"/>
                        </a:solidFill>
                        <a:highlight>
                          <a:srgbClr val="FFFFFF"/>
                        </a:highlight>
                      </a:endParaRPr>
                    </a:p>
                  </a:txBody>
                  <a:tcPr marT="114300" marB="114300"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101600" marR="101600" rtl="0" algn="l">
                        <a:lnSpc>
                          <a:spcPct val="115000"/>
                        </a:lnSpc>
                        <a:spcBef>
                          <a:spcPts val="0"/>
                        </a:spcBef>
                        <a:spcAft>
                          <a:spcPts val="0"/>
                        </a:spcAft>
                        <a:buNone/>
                      </a:pPr>
                      <a:r>
                        <a:rPr b="1" lang="en" sz="1000">
                          <a:solidFill>
                            <a:srgbClr val="273540"/>
                          </a:solidFill>
                          <a:highlight>
                            <a:srgbClr val="FFFFFF"/>
                          </a:highlight>
                        </a:rPr>
                        <a:t>1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Full Marks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0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No Marks</a:t>
                      </a:r>
                      <a:endParaRPr b="1" sz="1000">
                        <a:solidFill>
                          <a:srgbClr val="273540"/>
                        </a:solidFill>
                        <a:highlight>
                          <a:srgbClr val="FFFFFF"/>
                        </a:highlight>
                      </a:endParaRPr>
                    </a:p>
                  </a:txBody>
                  <a:tcPr marT="91425" marB="91425" marR="91425" marL="91425">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273540"/>
                          </a:solidFill>
                          <a:highlight>
                            <a:srgbClr val="FFFFFF"/>
                          </a:highlight>
                        </a:rPr>
                        <a:t>1 pts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r>
              <a:tr h="904875">
                <a:tc>
                  <a:txBody>
                    <a:bodyPr/>
                    <a:lstStyle/>
                    <a:p>
                      <a:pPr indent="0" lvl="0" marL="0" marR="0" rtl="0" algn="l">
                        <a:lnSpc>
                          <a:spcPct val="115000"/>
                        </a:lnSpc>
                        <a:spcBef>
                          <a:spcPts val="0"/>
                        </a:spcBef>
                        <a:spcAft>
                          <a:spcPts val="0"/>
                        </a:spcAft>
                        <a:buNone/>
                      </a:pPr>
                      <a:r>
                        <a:rPr b="1" lang="en" sz="1200">
                          <a:solidFill>
                            <a:srgbClr val="273540"/>
                          </a:solidFill>
                          <a:highlight>
                            <a:srgbClr val="FFFFFF"/>
                          </a:highlight>
                        </a:rPr>
                        <a:t>This criterion is linked to a Learning Outcome</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Background</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Summarizes relevant literature or prior research and sets up the study's context</a:t>
                      </a:r>
                      <a:endParaRPr b="1" sz="1200">
                        <a:solidFill>
                          <a:srgbClr val="273540"/>
                        </a:solidFill>
                        <a:highlight>
                          <a:srgbClr val="FFFFFF"/>
                        </a:highlight>
                      </a:endParaRPr>
                    </a:p>
                  </a:txBody>
                  <a:tcPr marT="114300" marB="114300"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101600" marR="101600" rtl="0" algn="l">
                        <a:lnSpc>
                          <a:spcPct val="115000"/>
                        </a:lnSpc>
                        <a:spcBef>
                          <a:spcPts val="0"/>
                        </a:spcBef>
                        <a:spcAft>
                          <a:spcPts val="0"/>
                        </a:spcAft>
                        <a:buNone/>
                      </a:pPr>
                      <a:r>
                        <a:rPr b="1" lang="en" sz="1000">
                          <a:solidFill>
                            <a:srgbClr val="273540"/>
                          </a:solidFill>
                          <a:highlight>
                            <a:srgbClr val="FFFFFF"/>
                          </a:highlight>
                        </a:rPr>
                        <a:t>3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Full Marks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0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No Marks</a:t>
                      </a:r>
                      <a:endParaRPr b="1" sz="1000">
                        <a:solidFill>
                          <a:srgbClr val="273540"/>
                        </a:solidFill>
                        <a:highlight>
                          <a:srgbClr val="FFFFFF"/>
                        </a:highlight>
                      </a:endParaRPr>
                    </a:p>
                  </a:txBody>
                  <a:tcPr marT="91425" marB="91425" marR="91425" marL="91425">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273540"/>
                          </a:solidFill>
                          <a:highlight>
                            <a:srgbClr val="FFFFFF"/>
                          </a:highlight>
                        </a:rPr>
                        <a:t>3 pts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r>
              <a:tr h="857250">
                <a:tc>
                  <a:txBody>
                    <a:bodyPr/>
                    <a:lstStyle/>
                    <a:p>
                      <a:pPr indent="0" lvl="0" marL="0" marR="0" rtl="0" algn="l">
                        <a:lnSpc>
                          <a:spcPct val="115000"/>
                        </a:lnSpc>
                        <a:spcBef>
                          <a:spcPts val="0"/>
                        </a:spcBef>
                        <a:spcAft>
                          <a:spcPts val="0"/>
                        </a:spcAft>
                        <a:buNone/>
                      </a:pPr>
                      <a:r>
                        <a:rPr b="1" lang="en" sz="1200">
                          <a:solidFill>
                            <a:srgbClr val="273540"/>
                          </a:solidFill>
                          <a:highlight>
                            <a:srgbClr val="FFFFFF"/>
                          </a:highlight>
                        </a:rPr>
                        <a:t>This criterion is linked to a Learning Outcome</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Research Questions</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Articulates focused, testable research questions or hypotheses</a:t>
                      </a:r>
                      <a:endParaRPr b="1" sz="1200">
                        <a:solidFill>
                          <a:srgbClr val="273540"/>
                        </a:solidFill>
                        <a:highlight>
                          <a:srgbClr val="FFFFFF"/>
                        </a:highlight>
                      </a:endParaRPr>
                    </a:p>
                  </a:txBody>
                  <a:tcPr marT="114300" marB="114300"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101600" marR="101600" rtl="0" algn="l">
                        <a:lnSpc>
                          <a:spcPct val="115000"/>
                        </a:lnSpc>
                        <a:spcBef>
                          <a:spcPts val="0"/>
                        </a:spcBef>
                        <a:spcAft>
                          <a:spcPts val="0"/>
                        </a:spcAft>
                        <a:buNone/>
                      </a:pPr>
                      <a:r>
                        <a:rPr b="1" lang="en" sz="1000">
                          <a:solidFill>
                            <a:srgbClr val="273540"/>
                          </a:solidFill>
                          <a:highlight>
                            <a:srgbClr val="FFFFFF"/>
                          </a:highlight>
                        </a:rPr>
                        <a:t>2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Full Marks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0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No Marks</a:t>
                      </a:r>
                      <a:endParaRPr b="1" sz="1000">
                        <a:solidFill>
                          <a:srgbClr val="273540"/>
                        </a:solidFill>
                        <a:highlight>
                          <a:srgbClr val="FFFFFF"/>
                        </a:highlight>
                      </a:endParaRPr>
                    </a:p>
                  </a:txBody>
                  <a:tcPr marT="91425" marB="91425" marR="91425" marL="91425">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273540"/>
                          </a:solidFill>
                          <a:highlight>
                            <a:srgbClr val="FFFFFF"/>
                          </a:highlight>
                        </a:rPr>
                        <a:t>2 pts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r>
              <a:tr h="904875">
                <a:tc>
                  <a:txBody>
                    <a:bodyPr/>
                    <a:lstStyle/>
                    <a:p>
                      <a:pPr indent="0" lvl="0" marL="0" marR="0" rtl="0" algn="l">
                        <a:lnSpc>
                          <a:spcPct val="115000"/>
                        </a:lnSpc>
                        <a:spcBef>
                          <a:spcPts val="0"/>
                        </a:spcBef>
                        <a:spcAft>
                          <a:spcPts val="0"/>
                        </a:spcAft>
                        <a:buNone/>
                      </a:pPr>
                      <a:r>
                        <a:rPr b="1" lang="en" sz="1200">
                          <a:solidFill>
                            <a:srgbClr val="273540"/>
                          </a:solidFill>
                          <a:highlight>
                            <a:srgbClr val="FFFFFF"/>
                          </a:highlight>
                        </a:rPr>
                        <a:t>This criterion is linked to a Learning Outcome</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Experimental Design &amp; Methods</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Describes procedures with clarity and justifies methods used; appropriate controls, replication, and sample sizes are addressed</a:t>
                      </a:r>
                      <a:endParaRPr b="1" sz="1200">
                        <a:solidFill>
                          <a:srgbClr val="273540"/>
                        </a:solidFill>
                        <a:highlight>
                          <a:srgbClr val="FFFFFF"/>
                        </a:highlight>
                      </a:endParaRPr>
                    </a:p>
                  </a:txBody>
                  <a:tcPr marT="114300" marB="114300"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101600" marR="101600" rtl="0" algn="l">
                        <a:lnSpc>
                          <a:spcPct val="115000"/>
                        </a:lnSpc>
                        <a:spcBef>
                          <a:spcPts val="0"/>
                        </a:spcBef>
                        <a:spcAft>
                          <a:spcPts val="0"/>
                        </a:spcAft>
                        <a:buNone/>
                      </a:pPr>
                      <a:r>
                        <a:rPr b="1" lang="en" sz="1000">
                          <a:solidFill>
                            <a:srgbClr val="273540"/>
                          </a:solidFill>
                          <a:highlight>
                            <a:srgbClr val="FFFFFF"/>
                          </a:highlight>
                        </a:rPr>
                        <a:t>3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Full Marks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0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No Marks</a:t>
                      </a:r>
                      <a:endParaRPr b="1" sz="1000">
                        <a:solidFill>
                          <a:srgbClr val="273540"/>
                        </a:solidFill>
                        <a:highlight>
                          <a:srgbClr val="FFFFFF"/>
                        </a:highlight>
                      </a:endParaRPr>
                    </a:p>
                  </a:txBody>
                  <a:tcPr marT="91425" marB="91425" marR="91425" marL="91425">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273540"/>
                          </a:solidFill>
                          <a:highlight>
                            <a:srgbClr val="FFFFFF"/>
                          </a:highlight>
                        </a:rPr>
                        <a:t>3 pts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r>
              <a:tr h="904875">
                <a:tc>
                  <a:txBody>
                    <a:bodyPr/>
                    <a:lstStyle/>
                    <a:p>
                      <a:pPr indent="0" lvl="0" marL="0" marR="0" rtl="0" algn="l">
                        <a:lnSpc>
                          <a:spcPct val="115000"/>
                        </a:lnSpc>
                        <a:spcBef>
                          <a:spcPts val="0"/>
                        </a:spcBef>
                        <a:spcAft>
                          <a:spcPts val="0"/>
                        </a:spcAft>
                        <a:buNone/>
                      </a:pPr>
                      <a:r>
                        <a:rPr b="1" lang="en" sz="1200">
                          <a:solidFill>
                            <a:srgbClr val="273540"/>
                          </a:solidFill>
                          <a:highlight>
                            <a:srgbClr val="FFFFFF"/>
                          </a:highlight>
                        </a:rPr>
                        <a:t>This criterion is linked to a Learning Outcome</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Results</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Data are clearly presented (figures/tables); results are accurate and well organized</a:t>
                      </a:r>
                      <a:endParaRPr b="1" sz="1200">
                        <a:solidFill>
                          <a:srgbClr val="273540"/>
                        </a:solidFill>
                        <a:highlight>
                          <a:srgbClr val="FFFFFF"/>
                        </a:highlight>
                      </a:endParaRPr>
                    </a:p>
                  </a:txBody>
                  <a:tcPr marT="114300" marB="114300"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101600" marR="101600" rtl="0" algn="l">
                        <a:lnSpc>
                          <a:spcPct val="115000"/>
                        </a:lnSpc>
                        <a:spcBef>
                          <a:spcPts val="0"/>
                        </a:spcBef>
                        <a:spcAft>
                          <a:spcPts val="0"/>
                        </a:spcAft>
                        <a:buNone/>
                      </a:pPr>
                      <a:r>
                        <a:rPr b="1" lang="en" sz="1000">
                          <a:solidFill>
                            <a:srgbClr val="273540"/>
                          </a:solidFill>
                          <a:highlight>
                            <a:srgbClr val="FFFFFF"/>
                          </a:highlight>
                        </a:rPr>
                        <a:t>4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Full Marks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0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No Marks</a:t>
                      </a:r>
                      <a:endParaRPr b="1" sz="1000">
                        <a:solidFill>
                          <a:srgbClr val="273540"/>
                        </a:solidFill>
                        <a:highlight>
                          <a:srgbClr val="FFFFFF"/>
                        </a:highlight>
                      </a:endParaRPr>
                    </a:p>
                  </a:txBody>
                  <a:tcPr marT="91425" marB="91425" marR="91425" marL="91425">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273540"/>
                          </a:solidFill>
                          <a:highlight>
                            <a:srgbClr val="FFFFFF"/>
                          </a:highlight>
                        </a:rPr>
                        <a:t>4 pts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r>
              <a:tr h="904875">
                <a:tc>
                  <a:txBody>
                    <a:bodyPr/>
                    <a:lstStyle/>
                    <a:p>
                      <a:pPr indent="0" lvl="0" marL="0" marR="0" rtl="0" algn="l">
                        <a:lnSpc>
                          <a:spcPct val="115000"/>
                        </a:lnSpc>
                        <a:spcBef>
                          <a:spcPts val="0"/>
                        </a:spcBef>
                        <a:spcAft>
                          <a:spcPts val="0"/>
                        </a:spcAft>
                        <a:buNone/>
                      </a:pPr>
                      <a:r>
                        <a:rPr b="1" lang="en" sz="1200">
                          <a:solidFill>
                            <a:srgbClr val="273540"/>
                          </a:solidFill>
                          <a:highlight>
                            <a:srgbClr val="FFFFFF"/>
                          </a:highlight>
                        </a:rPr>
                        <a:t>This criterion is linked to a Learning Outcome</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Interpretation/Conclusions</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Thoughtful interpretation of data; conclusions are supported and placed in context of the hypothesis</a:t>
                      </a:r>
                      <a:endParaRPr b="1" sz="1200">
                        <a:solidFill>
                          <a:srgbClr val="273540"/>
                        </a:solidFill>
                        <a:highlight>
                          <a:srgbClr val="FFFFFF"/>
                        </a:highlight>
                      </a:endParaRPr>
                    </a:p>
                  </a:txBody>
                  <a:tcPr marT="114300" marB="114300"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101600" marR="101600" rtl="0" algn="l">
                        <a:lnSpc>
                          <a:spcPct val="115000"/>
                        </a:lnSpc>
                        <a:spcBef>
                          <a:spcPts val="0"/>
                        </a:spcBef>
                        <a:spcAft>
                          <a:spcPts val="0"/>
                        </a:spcAft>
                        <a:buNone/>
                      </a:pPr>
                      <a:r>
                        <a:rPr b="1" lang="en" sz="1000">
                          <a:solidFill>
                            <a:srgbClr val="273540"/>
                          </a:solidFill>
                          <a:highlight>
                            <a:srgbClr val="FFFFFF"/>
                          </a:highlight>
                        </a:rPr>
                        <a:t>4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Full Marks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0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No Marks</a:t>
                      </a:r>
                      <a:endParaRPr b="1" sz="1000">
                        <a:solidFill>
                          <a:srgbClr val="273540"/>
                        </a:solidFill>
                        <a:highlight>
                          <a:srgbClr val="FFFFFF"/>
                        </a:highlight>
                      </a:endParaRPr>
                    </a:p>
                  </a:txBody>
                  <a:tcPr marT="91425" marB="91425" marR="91425" marL="91425">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273540"/>
                          </a:solidFill>
                          <a:highlight>
                            <a:srgbClr val="FFFFFF"/>
                          </a:highlight>
                        </a:rPr>
                        <a:t>4 pts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r>
              <a:tr h="904875">
                <a:tc>
                  <a:txBody>
                    <a:bodyPr/>
                    <a:lstStyle/>
                    <a:p>
                      <a:pPr indent="0" lvl="0" marL="0" marR="0" rtl="0" algn="l">
                        <a:lnSpc>
                          <a:spcPct val="115000"/>
                        </a:lnSpc>
                        <a:spcBef>
                          <a:spcPts val="0"/>
                        </a:spcBef>
                        <a:spcAft>
                          <a:spcPts val="0"/>
                        </a:spcAft>
                        <a:buNone/>
                      </a:pPr>
                      <a:r>
                        <a:rPr b="1" lang="en" sz="1200">
                          <a:solidFill>
                            <a:srgbClr val="273540"/>
                          </a:solidFill>
                          <a:highlight>
                            <a:srgbClr val="FFFFFF"/>
                          </a:highlight>
                        </a:rPr>
                        <a:t>This criterion is linked to a Learning Outcome</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Future Work</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Proposes logical next steps, unanswered questions, and potential applications</a:t>
                      </a:r>
                      <a:endParaRPr b="1" sz="1200">
                        <a:solidFill>
                          <a:srgbClr val="273540"/>
                        </a:solidFill>
                        <a:highlight>
                          <a:srgbClr val="FFFFFF"/>
                        </a:highlight>
                      </a:endParaRPr>
                    </a:p>
                  </a:txBody>
                  <a:tcPr marT="114300" marB="114300"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101600" marR="101600" rtl="0" algn="l">
                        <a:lnSpc>
                          <a:spcPct val="115000"/>
                        </a:lnSpc>
                        <a:spcBef>
                          <a:spcPts val="0"/>
                        </a:spcBef>
                        <a:spcAft>
                          <a:spcPts val="0"/>
                        </a:spcAft>
                        <a:buNone/>
                      </a:pPr>
                      <a:r>
                        <a:rPr b="1" lang="en" sz="1000">
                          <a:solidFill>
                            <a:srgbClr val="273540"/>
                          </a:solidFill>
                          <a:highlight>
                            <a:srgbClr val="FFFFFF"/>
                          </a:highlight>
                        </a:rPr>
                        <a:t>1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Full Marks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0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No Marks</a:t>
                      </a:r>
                      <a:endParaRPr b="1" sz="1000">
                        <a:solidFill>
                          <a:srgbClr val="273540"/>
                        </a:solidFill>
                        <a:highlight>
                          <a:srgbClr val="FFFFFF"/>
                        </a:highlight>
                      </a:endParaRPr>
                    </a:p>
                  </a:txBody>
                  <a:tcPr marT="91425" marB="91425" marR="91425" marL="91425">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273540"/>
                          </a:solidFill>
                          <a:highlight>
                            <a:srgbClr val="FFFFFF"/>
                          </a:highlight>
                        </a:rPr>
                        <a:t>1 pts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r>
              <a:tr h="1095375">
                <a:tc>
                  <a:txBody>
                    <a:bodyPr/>
                    <a:lstStyle/>
                    <a:p>
                      <a:pPr indent="0" lvl="0" marL="0" marR="0" rtl="0" algn="l">
                        <a:lnSpc>
                          <a:spcPct val="115000"/>
                        </a:lnSpc>
                        <a:spcBef>
                          <a:spcPts val="0"/>
                        </a:spcBef>
                        <a:spcAft>
                          <a:spcPts val="0"/>
                        </a:spcAft>
                        <a:buNone/>
                      </a:pPr>
                      <a:r>
                        <a:rPr b="1" lang="en" sz="1200">
                          <a:solidFill>
                            <a:srgbClr val="273540"/>
                          </a:solidFill>
                          <a:highlight>
                            <a:srgbClr val="FFFFFF"/>
                          </a:highlight>
                        </a:rPr>
                        <a:t>This criterion is linked to a Learning Outcome</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Clarity, Deliver, and Style</a:t>
                      </a:r>
                      <a:endParaRPr b="1" sz="1200">
                        <a:solidFill>
                          <a:srgbClr val="273540"/>
                        </a:solidFill>
                        <a:highlight>
                          <a:srgbClr val="FFFFFF"/>
                        </a:highlight>
                      </a:endParaRPr>
                    </a:p>
                    <a:p>
                      <a:pPr indent="0" lvl="0" marL="0" rtl="0" algn="l">
                        <a:lnSpc>
                          <a:spcPct val="115000"/>
                        </a:lnSpc>
                        <a:spcBef>
                          <a:spcPts val="0"/>
                        </a:spcBef>
                        <a:spcAft>
                          <a:spcPts val="0"/>
                        </a:spcAft>
                        <a:buNone/>
                      </a:pPr>
                      <a:r>
                        <a:rPr b="1" lang="en" sz="1200">
                          <a:solidFill>
                            <a:srgbClr val="273540"/>
                          </a:solidFill>
                          <a:highlight>
                            <a:srgbClr val="FFFFFF"/>
                          </a:highlight>
                        </a:rPr>
                        <a:t>Speaks clearly, professionally; maintains audience engagement; time-managed. Slides are readable, well-designed, and free from distracting errors.</a:t>
                      </a:r>
                      <a:endParaRPr b="1" sz="1200">
                        <a:solidFill>
                          <a:srgbClr val="273540"/>
                        </a:solidFill>
                        <a:highlight>
                          <a:srgbClr val="FFFFFF"/>
                        </a:highlight>
                      </a:endParaRPr>
                    </a:p>
                  </a:txBody>
                  <a:tcPr marT="114300" marB="114300"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101600" marR="101600" rtl="0" algn="l">
                        <a:lnSpc>
                          <a:spcPct val="115000"/>
                        </a:lnSpc>
                        <a:spcBef>
                          <a:spcPts val="0"/>
                        </a:spcBef>
                        <a:spcAft>
                          <a:spcPts val="0"/>
                        </a:spcAft>
                        <a:buNone/>
                      </a:pPr>
                      <a:r>
                        <a:rPr b="1" lang="en" sz="1000">
                          <a:solidFill>
                            <a:srgbClr val="273540"/>
                          </a:solidFill>
                          <a:highlight>
                            <a:srgbClr val="FFFFFF"/>
                          </a:highlight>
                        </a:rPr>
                        <a:t>2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Full Marks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0 pts</a:t>
                      </a:r>
                      <a:endParaRPr b="1" sz="1000">
                        <a:solidFill>
                          <a:srgbClr val="273540"/>
                        </a:solidFill>
                        <a:highlight>
                          <a:srgbClr val="FFFFFF"/>
                        </a:highlight>
                      </a:endParaRPr>
                    </a:p>
                    <a:p>
                      <a:pPr indent="0" lvl="0" marL="101600" marR="101600" rtl="0" algn="l">
                        <a:lnSpc>
                          <a:spcPct val="115000"/>
                        </a:lnSpc>
                        <a:spcBef>
                          <a:spcPts val="0"/>
                        </a:spcBef>
                        <a:spcAft>
                          <a:spcPts val="0"/>
                        </a:spcAft>
                        <a:buNone/>
                      </a:pPr>
                      <a:r>
                        <a:rPr b="1" lang="en" sz="1000">
                          <a:solidFill>
                            <a:srgbClr val="273540"/>
                          </a:solidFill>
                          <a:highlight>
                            <a:srgbClr val="FFFFFF"/>
                          </a:highlight>
                        </a:rPr>
                        <a:t>No Marks</a:t>
                      </a:r>
                      <a:endParaRPr b="1" sz="1000">
                        <a:solidFill>
                          <a:srgbClr val="273540"/>
                        </a:solidFill>
                        <a:highlight>
                          <a:srgbClr val="FFFFFF"/>
                        </a:highlight>
                      </a:endParaRPr>
                    </a:p>
                  </a:txBody>
                  <a:tcPr marT="91425" marB="91425" marR="91425" marL="91425">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c>
                  <a:txBody>
                    <a:bodyPr/>
                    <a:lstStyle/>
                    <a:p>
                      <a:pPr indent="0" lvl="0" marL="0" rtl="0" algn="l">
                        <a:spcBef>
                          <a:spcPts val="0"/>
                        </a:spcBef>
                        <a:spcAft>
                          <a:spcPts val="0"/>
                        </a:spcAft>
                        <a:buNone/>
                      </a:pPr>
                      <a:r>
                        <a:rPr b="1" lang="en" sz="1200">
                          <a:solidFill>
                            <a:srgbClr val="273540"/>
                          </a:solidFill>
                          <a:highlight>
                            <a:srgbClr val="FFFFFF"/>
                          </a:highlight>
                        </a:rPr>
                        <a:t>2 pts</a:t>
                      </a:r>
                      <a:endParaRPr b="1" sz="1200">
                        <a:solidFill>
                          <a:srgbClr val="273540"/>
                        </a:solidFill>
                        <a:highlight>
                          <a:srgbClr val="FFFFFF"/>
                        </a:highlight>
                      </a:endParaRPr>
                    </a:p>
                  </a:txBody>
                  <a:tcPr marT="66675" marB="66675" marR="95250" marL="95250">
                    <a:lnL cap="flat" cmpd="sng" w="6350">
                      <a:solidFill>
                        <a:srgbClr val="E8EAEC"/>
                      </a:solidFill>
                      <a:prstDash val="solid"/>
                      <a:round/>
                      <a:headEnd len="sm" w="sm" type="none"/>
                      <a:tailEnd len="sm" w="sm" type="none"/>
                    </a:lnL>
                    <a:lnR cap="flat" cmpd="sng" w="6350">
                      <a:solidFill>
                        <a:srgbClr val="E8EAEC"/>
                      </a:solidFill>
                      <a:prstDash val="solid"/>
                      <a:round/>
                      <a:headEnd len="sm" w="sm" type="none"/>
                      <a:tailEnd len="sm" w="sm" type="none"/>
                    </a:lnR>
                    <a:lnT cap="flat" cmpd="sng" w="6350">
                      <a:solidFill>
                        <a:srgbClr val="E8EAEC"/>
                      </a:solidFill>
                      <a:prstDash val="solid"/>
                      <a:round/>
                      <a:headEnd len="sm" w="sm" type="none"/>
                      <a:tailEnd len="sm" w="sm" type="none"/>
                    </a:lnT>
                    <a:lnB cap="flat" cmpd="sng" w="6350">
                      <a:solidFill>
                        <a:srgbClr val="E8EAEC"/>
                      </a:solidFill>
                      <a:prstDash val="solid"/>
                      <a:round/>
                      <a:headEnd len="sm" w="sm" type="none"/>
                      <a:tailEnd len="sm" w="sm" type="none"/>
                    </a:lnB>
                  </a:tcPr>
                </a:tc>
              </a:tr>
            </a:tbl>
          </a:graphicData>
        </a:graphic>
      </p:graphicFrame>
      <p:sp>
        <p:nvSpPr>
          <p:cNvPr id="307" name="Google Shape;307;p32"/>
          <p:cNvSpPr txBox="1"/>
          <p:nvPr/>
        </p:nvSpPr>
        <p:spPr>
          <a:xfrm>
            <a:off x="6144000" y="385175"/>
            <a:ext cx="3000000" cy="3000000"/>
          </a:xfrm>
          <a:prstGeom prst="rect">
            <a:avLst/>
          </a:prstGeom>
          <a:noFill/>
          <a:ln>
            <a:noFill/>
          </a:ln>
        </p:spPr>
        <p:txBody>
          <a:bodyPr anchorCtr="0" anchor="ctr" bIns="91425" lIns="91425" spcFirstLastPara="1" rIns="91425" wrap="square" tIns="91425">
            <a:noAutofit/>
          </a:bodyPr>
          <a:lstStyle/>
          <a:p>
            <a:pPr indent="0" lvl="0" marL="50800" marR="50800" rtl="0" algn="l">
              <a:lnSpc>
                <a:spcPct val="115000"/>
              </a:lnSpc>
              <a:spcBef>
                <a:spcPts val="0"/>
              </a:spcBef>
              <a:spcAft>
                <a:spcPts val="0"/>
              </a:spcAft>
              <a:buNone/>
            </a:pPr>
            <a:r>
              <a:rPr b="1" lang="en" sz="1200">
                <a:solidFill>
                  <a:srgbClr val="273540"/>
                </a:solidFill>
                <a:highlight>
                  <a:srgbClr val="F2F4F4"/>
                </a:highlight>
              </a:rPr>
              <a:t>Final presentation</a:t>
            </a:r>
            <a:endParaRPr b="1" sz="1200">
              <a:solidFill>
                <a:srgbClr val="273540"/>
              </a:solidFill>
              <a:highlight>
                <a:srgbClr val="F2F4F4"/>
              </a:highlight>
            </a:endParaRPr>
          </a:p>
          <a:p>
            <a:pPr indent="0" lvl="0" marL="101600" marR="101600" rtl="0" algn="l">
              <a:lnSpc>
                <a:spcPct val="115000"/>
              </a:lnSpc>
              <a:spcBef>
                <a:spcPts val="0"/>
              </a:spcBef>
              <a:spcAft>
                <a:spcPts val="0"/>
              </a:spcAft>
              <a:buNone/>
            </a:pPr>
            <a:r>
              <a:rPr lang="en" sz="1200">
                <a:solidFill>
                  <a:srgbClr val="273540"/>
                </a:solidFill>
                <a:highlight>
                  <a:srgbClr val="FFFFFF"/>
                </a:highlight>
              </a:rPr>
              <a:t>Total Points: 20</a:t>
            </a:r>
            <a:endParaRPr sz="1200">
              <a:solidFill>
                <a:srgbClr val="273540"/>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11" name="Shape 311"/>
        <p:cNvGrpSpPr/>
        <p:nvPr/>
      </p:nvGrpSpPr>
      <p:grpSpPr>
        <a:xfrm>
          <a:off x="0" y="0"/>
          <a:ext cx="0" cy="0"/>
          <a:chOff x="0" y="0"/>
          <a:chExt cx="0" cy="0"/>
        </a:xfrm>
      </p:grpSpPr>
      <p:sp>
        <p:nvSpPr>
          <p:cNvPr id="312" name="Google Shape;312;p33"/>
          <p:cNvSpPr txBox="1"/>
          <p:nvPr>
            <p:ph type="title"/>
          </p:nvPr>
        </p:nvSpPr>
        <p:spPr>
          <a:xfrm>
            <a:off x="2355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 Directions</a:t>
            </a:r>
            <a:endParaRPr/>
          </a:p>
        </p:txBody>
      </p:sp>
      <p:pic>
        <p:nvPicPr>
          <p:cNvPr id="313" name="Google Shape;313;p33"/>
          <p:cNvPicPr preferRelativeResize="0"/>
          <p:nvPr/>
        </p:nvPicPr>
        <p:blipFill>
          <a:blip r:embed="rId3">
            <a:alphaModFix/>
          </a:blip>
          <a:stretch>
            <a:fillRect/>
          </a:stretch>
        </p:blipFill>
        <p:spPr>
          <a:xfrm>
            <a:off x="7240147" y="201713"/>
            <a:ext cx="1645900" cy="2754549"/>
          </a:xfrm>
          <a:prstGeom prst="rect">
            <a:avLst/>
          </a:prstGeom>
          <a:noFill/>
          <a:ln>
            <a:noFill/>
          </a:ln>
        </p:spPr>
      </p:pic>
      <p:pic>
        <p:nvPicPr>
          <p:cNvPr id="314" name="Google Shape;314;p33" title="Untitled_Artwork 22.png"/>
          <p:cNvPicPr preferRelativeResize="0"/>
          <p:nvPr/>
        </p:nvPicPr>
        <p:blipFill rotWithShape="1">
          <a:blip r:embed="rId4">
            <a:alphaModFix/>
          </a:blip>
          <a:srcRect b="33919" l="33159" r="22715" t="37729"/>
          <a:stretch/>
        </p:blipFill>
        <p:spPr>
          <a:xfrm rot="1035625">
            <a:off x="752263" y="1310841"/>
            <a:ext cx="794138" cy="510244"/>
          </a:xfrm>
          <a:prstGeom prst="rect">
            <a:avLst/>
          </a:prstGeom>
          <a:noFill/>
          <a:ln>
            <a:noFill/>
          </a:ln>
        </p:spPr>
      </p:pic>
      <p:pic>
        <p:nvPicPr>
          <p:cNvPr id="315" name="Google Shape;315;p33" title="Untitled_Artwork 22.png"/>
          <p:cNvPicPr preferRelativeResize="0"/>
          <p:nvPr/>
        </p:nvPicPr>
        <p:blipFill rotWithShape="1">
          <a:blip r:embed="rId4">
            <a:alphaModFix/>
          </a:blip>
          <a:srcRect b="33919" l="33159" r="22715" t="37729"/>
          <a:stretch/>
        </p:blipFill>
        <p:spPr>
          <a:xfrm rot="-2700059">
            <a:off x="1386096" y="1305517"/>
            <a:ext cx="631710" cy="405882"/>
          </a:xfrm>
          <a:prstGeom prst="rect">
            <a:avLst/>
          </a:prstGeom>
          <a:noFill/>
          <a:ln>
            <a:noFill/>
          </a:ln>
        </p:spPr>
      </p:pic>
      <p:pic>
        <p:nvPicPr>
          <p:cNvPr id="316" name="Google Shape;316;p33" title="Untitled_Artwork 22.png"/>
          <p:cNvPicPr preferRelativeResize="0"/>
          <p:nvPr/>
        </p:nvPicPr>
        <p:blipFill rotWithShape="1">
          <a:blip r:embed="rId4">
            <a:alphaModFix/>
          </a:blip>
          <a:srcRect b="33919" l="33159" r="22715" t="37729"/>
          <a:stretch/>
        </p:blipFill>
        <p:spPr>
          <a:xfrm rot="-111">
            <a:off x="972521" y="950718"/>
            <a:ext cx="631711" cy="405883"/>
          </a:xfrm>
          <a:prstGeom prst="rect">
            <a:avLst/>
          </a:prstGeom>
          <a:noFill/>
          <a:ln>
            <a:noFill/>
          </a:ln>
        </p:spPr>
      </p:pic>
      <p:pic>
        <p:nvPicPr>
          <p:cNvPr id="317" name="Google Shape;317;p33" title="Untitled_Artwork 22.png"/>
          <p:cNvPicPr preferRelativeResize="0"/>
          <p:nvPr/>
        </p:nvPicPr>
        <p:blipFill rotWithShape="1">
          <a:blip r:embed="rId4">
            <a:alphaModFix/>
          </a:blip>
          <a:srcRect b="33919" l="33159" r="22715" t="37729"/>
          <a:stretch/>
        </p:blipFill>
        <p:spPr>
          <a:xfrm rot="9855045">
            <a:off x="972521" y="1806266"/>
            <a:ext cx="631710" cy="405885"/>
          </a:xfrm>
          <a:prstGeom prst="rect">
            <a:avLst/>
          </a:prstGeom>
          <a:noFill/>
          <a:ln>
            <a:noFill/>
          </a:ln>
        </p:spPr>
      </p:pic>
      <p:pic>
        <p:nvPicPr>
          <p:cNvPr id="318" name="Google Shape;318;p33" title="Untitled_Artwork 22.png"/>
          <p:cNvPicPr preferRelativeResize="0"/>
          <p:nvPr/>
        </p:nvPicPr>
        <p:blipFill rotWithShape="1">
          <a:blip r:embed="rId4">
            <a:alphaModFix/>
          </a:blip>
          <a:srcRect b="33919" l="33159" r="22715" t="37729"/>
          <a:stretch/>
        </p:blipFill>
        <p:spPr>
          <a:xfrm rot="-2700059">
            <a:off x="376671" y="1158367"/>
            <a:ext cx="631710" cy="405882"/>
          </a:xfrm>
          <a:prstGeom prst="rect">
            <a:avLst/>
          </a:prstGeom>
          <a:noFill/>
          <a:ln>
            <a:noFill/>
          </a:ln>
        </p:spPr>
      </p:pic>
      <p:sp>
        <p:nvSpPr>
          <p:cNvPr id="319" name="Google Shape;319;p33"/>
          <p:cNvSpPr txBox="1"/>
          <p:nvPr/>
        </p:nvSpPr>
        <p:spPr>
          <a:xfrm>
            <a:off x="533113" y="2151575"/>
            <a:ext cx="15105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Replication</a:t>
            </a:r>
            <a:endParaRPr sz="1800">
              <a:solidFill>
                <a:schemeClr val="dk2"/>
              </a:solidFill>
            </a:endParaRPr>
          </a:p>
        </p:txBody>
      </p:sp>
      <p:sp>
        <p:nvSpPr>
          <p:cNvPr id="320" name="Google Shape;320;p33"/>
          <p:cNvSpPr txBox="1"/>
          <p:nvPr/>
        </p:nvSpPr>
        <p:spPr>
          <a:xfrm>
            <a:off x="6982200" y="2956250"/>
            <a:ext cx="21618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Different mud collection </a:t>
            </a:r>
            <a:r>
              <a:rPr lang="en" sz="1800">
                <a:solidFill>
                  <a:schemeClr val="dk2"/>
                </a:solidFill>
              </a:rPr>
              <a:t>locations</a:t>
            </a:r>
            <a:endParaRPr sz="1800">
              <a:solidFill>
                <a:schemeClr val="dk2"/>
              </a:solidFill>
            </a:endParaRPr>
          </a:p>
        </p:txBody>
      </p:sp>
      <p:pic>
        <p:nvPicPr>
          <p:cNvPr id="321" name="Google Shape;321;p33"/>
          <p:cNvPicPr preferRelativeResize="0"/>
          <p:nvPr/>
        </p:nvPicPr>
        <p:blipFill>
          <a:blip r:embed="rId5">
            <a:alphaModFix/>
          </a:blip>
          <a:stretch>
            <a:fillRect/>
          </a:stretch>
        </p:blipFill>
        <p:spPr>
          <a:xfrm>
            <a:off x="763847" y="3218226"/>
            <a:ext cx="1049056" cy="770401"/>
          </a:xfrm>
          <a:prstGeom prst="rect">
            <a:avLst/>
          </a:prstGeom>
          <a:noFill/>
          <a:ln>
            <a:noFill/>
          </a:ln>
        </p:spPr>
      </p:pic>
      <p:sp>
        <p:nvSpPr>
          <p:cNvPr id="322" name="Google Shape;322;p33"/>
          <p:cNvSpPr/>
          <p:nvPr/>
        </p:nvSpPr>
        <p:spPr>
          <a:xfrm rot="5400000">
            <a:off x="1045375" y="2704825"/>
            <a:ext cx="486000" cy="300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3" name="Google Shape;323;p33"/>
          <p:cNvSpPr txBox="1"/>
          <p:nvPr/>
        </p:nvSpPr>
        <p:spPr>
          <a:xfrm>
            <a:off x="99825" y="4046013"/>
            <a:ext cx="24228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Further hemolymph assays and stress assessment</a:t>
            </a:r>
            <a:endParaRPr b="1" sz="1800">
              <a:solidFill>
                <a:schemeClr val="dk2"/>
              </a:solidFill>
            </a:endParaRPr>
          </a:p>
        </p:txBody>
      </p:sp>
      <p:pic>
        <p:nvPicPr>
          <p:cNvPr id="324" name="Google Shape;324;p33"/>
          <p:cNvPicPr preferRelativeResize="0"/>
          <p:nvPr/>
        </p:nvPicPr>
        <p:blipFill>
          <a:blip r:embed="rId6">
            <a:alphaModFix/>
          </a:blip>
          <a:stretch>
            <a:fillRect/>
          </a:stretch>
        </p:blipFill>
        <p:spPr>
          <a:xfrm>
            <a:off x="3478375" y="343875"/>
            <a:ext cx="2034850" cy="2034850"/>
          </a:xfrm>
          <a:prstGeom prst="rect">
            <a:avLst/>
          </a:prstGeom>
          <a:noFill/>
          <a:ln>
            <a:noFill/>
          </a:ln>
        </p:spPr>
      </p:pic>
      <p:sp>
        <p:nvSpPr>
          <p:cNvPr id="325" name="Google Shape;325;p33"/>
          <p:cNvSpPr txBox="1"/>
          <p:nvPr/>
        </p:nvSpPr>
        <p:spPr>
          <a:xfrm>
            <a:off x="3414900" y="1847350"/>
            <a:ext cx="2161800" cy="40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Longer treatment exposure</a:t>
            </a:r>
            <a:endParaRPr sz="1800">
              <a:solidFill>
                <a:schemeClr val="dk2"/>
              </a:solidFill>
            </a:endParaRPr>
          </a:p>
        </p:txBody>
      </p:sp>
      <p:sp>
        <p:nvSpPr>
          <p:cNvPr id="326" name="Google Shape;326;p33"/>
          <p:cNvSpPr/>
          <p:nvPr/>
        </p:nvSpPr>
        <p:spPr>
          <a:xfrm>
            <a:off x="3303950" y="3909375"/>
            <a:ext cx="804625" cy="766737"/>
          </a:xfrm>
          <a:prstGeom prst="flowChartManualOperation">
            <a:avLst/>
          </a:prstGeom>
          <a:solidFill>
            <a:srgbClr val="CFE2F3"/>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327" name="Google Shape;327;p33"/>
          <p:cNvGrpSpPr/>
          <p:nvPr/>
        </p:nvGrpSpPr>
        <p:grpSpPr>
          <a:xfrm>
            <a:off x="3437708" y="4527430"/>
            <a:ext cx="537124" cy="152495"/>
            <a:chOff x="278025" y="2571750"/>
            <a:chExt cx="828000" cy="267300"/>
          </a:xfrm>
        </p:grpSpPr>
        <p:sp>
          <p:nvSpPr>
            <p:cNvPr id="328" name="Google Shape;328;p33"/>
            <p:cNvSpPr/>
            <p:nvPr/>
          </p:nvSpPr>
          <p:spPr>
            <a:xfrm>
              <a:off x="329013" y="2571750"/>
              <a:ext cx="726000" cy="267300"/>
            </a:xfrm>
            <a:prstGeom prst="rect">
              <a:avLst/>
            </a:prstGeom>
            <a:solidFill>
              <a:srgbClr val="EFE9D2"/>
            </a:solidFill>
            <a:ln cap="flat" cmpd="sng" w="19050">
              <a:solidFill>
                <a:srgbClr val="EFE9D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29" name="Google Shape;329;p33"/>
            <p:cNvSpPr/>
            <p:nvPr/>
          </p:nvSpPr>
          <p:spPr>
            <a:xfrm rot="10800000">
              <a:off x="278025" y="2571750"/>
              <a:ext cx="51000" cy="267300"/>
            </a:xfrm>
            <a:prstGeom prst="rtTriangle">
              <a:avLst/>
            </a:prstGeom>
            <a:solidFill>
              <a:srgbClr val="EFE9D2"/>
            </a:solidFill>
            <a:ln cap="flat" cmpd="sng" w="19050">
              <a:solidFill>
                <a:srgbClr val="EFE9D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0" name="Google Shape;330;p33"/>
            <p:cNvSpPr/>
            <p:nvPr/>
          </p:nvSpPr>
          <p:spPr>
            <a:xfrm flipH="1" rot="10800000">
              <a:off x="1055025" y="2571750"/>
              <a:ext cx="51000" cy="267300"/>
            </a:xfrm>
            <a:prstGeom prst="rtTriangle">
              <a:avLst/>
            </a:prstGeom>
            <a:solidFill>
              <a:srgbClr val="EFE9D2"/>
            </a:solidFill>
            <a:ln cap="flat" cmpd="sng" w="19050">
              <a:solidFill>
                <a:srgbClr val="EFE9D2"/>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331" name="Google Shape;331;p33"/>
          <p:cNvSpPr/>
          <p:nvPr/>
        </p:nvSpPr>
        <p:spPr>
          <a:xfrm>
            <a:off x="4254525" y="3960500"/>
            <a:ext cx="510300" cy="486000"/>
          </a:xfrm>
          <a:prstGeom prst="mathPlus">
            <a:avLst>
              <a:gd fmla="val 23520" name="adj1"/>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2" name="Google Shape;332;p33"/>
          <p:cNvSpPr txBox="1"/>
          <p:nvPr/>
        </p:nvSpPr>
        <p:spPr>
          <a:xfrm>
            <a:off x="4699725" y="3842000"/>
            <a:ext cx="1797000" cy="7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Known pathogen load</a:t>
            </a:r>
            <a:endParaRPr sz="1800">
              <a:solidFill>
                <a:schemeClr val="dk2"/>
              </a:solidFill>
            </a:endParaRPr>
          </a:p>
        </p:txBody>
      </p:sp>
      <p:sp>
        <p:nvSpPr>
          <p:cNvPr id="333" name="Google Shape;333;p33"/>
          <p:cNvSpPr txBox="1"/>
          <p:nvPr/>
        </p:nvSpPr>
        <p:spPr>
          <a:xfrm>
            <a:off x="2494850" y="4676100"/>
            <a:ext cx="2422800" cy="273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solidFill>
                  <a:schemeClr val="dk2"/>
                </a:solidFill>
              </a:rPr>
              <a:t>Sterile Substrate</a:t>
            </a:r>
            <a:endParaRPr sz="1800">
              <a:solidFill>
                <a:schemeClr val="dk2"/>
              </a:solidFill>
            </a:endParaRPr>
          </a:p>
        </p:txBody>
      </p:sp>
      <p:sp>
        <p:nvSpPr>
          <p:cNvPr id="334" name="Google Shape;334;p33"/>
          <p:cNvSpPr/>
          <p:nvPr/>
        </p:nvSpPr>
        <p:spPr>
          <a:xfrm rot="5400000">
            <a:off x="7747600" y="3703625"/>
            <a:ext cx="486000" cy="300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5" name="Google Shape;335;p33"/>
          <p:cNvSpPr/>
          <p:nvPr/>
        </p:nvSpPr>
        <p:spPr>
          <a:xfrm>
            <a:off x="6496725" y="4264100"/>
            <a:ext cx="486000" cy="300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6" name="Google Shape;336;p33"/>
          <p:cNvSpPr txBox="1"/>
          <p:nvPr/>
        </p:nvSpPr>
        <p:spPr>
          <a:xfrm>
            <a:off x="7221625" y="4171550"/>
            <a:ext cx="15105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Pathogen impacts?</a:t>
            </a:r>
            <a:endParaRPr b="1" sz="1800">
              <a:solidFill>
                <a:schemeClr val="dk2"/>
              </a:solidFill>
            </a:endParaRPr>
          </a:p>
        </p:txBody>
      </p:sp>
      <p:sp>
        <p:nvSpPr>
          <p:cNvPr id="337" name="Google Shape;337;p33"/>
          <p:cNvSpPr/>
          <p:nvPr/>
        </p:nvSpPr>
        <p:spPr>
          <a:xfrm rot="5400000">
            <a:off x="4269913" y="2562788"/>
            <a:ext cx="486000" cy="300900"/>
          </a:xfrm>
          <a:prstGeom prst="rightArrow">
            <a:avLst>
              <a:gd fmla="val 50000" name="adj1"/>
              <a:gd fmla="val 50000" name="adj2"/>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38" name="Google Shape;338;p33"/>
          <p:cNvSpPr txBox="1"/>
          <p:nvPr/>
        </p:nvSpPr>
        <p:spPr>
          <a:xfrm>
            <a:off x="3382500" y="2926613"/>
            <a:ext cx="2226600" cy="48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chemeClr val="dk2"/>
                </a:solidFill>
              </a:rPr>
              <a:t>Immune suppression?</a:t>
            </a:r>
            <a:endParaRPr b="1" sz="1800">
              <a:solidFill>
                <a:schemeClr val="dk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a:t>
            </a:r>
            <a:endParaRPr/>
          </a:p>
        </p:txBody>
      </p:sp>
      <p:sp>
        <p:nvSpPr>
          <p:cNvPr id="70" name="Google Shape;70;p15"/>
          <p:cNvSpPr txBox="1"/>
          <p:nvPr>
            <p:ph idx="1" type="body"/>
          </p:nvPr>
        </p:nvSpPr>
        <p:spPr>
          <a:xfrm>
            <a:off x="445425" y="1344700"/>
            <a:ext cx="3706500" cy="3012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71" name="Google Shape;71;p15"/>
          <p:cNvSpPr/>
          <p:nvPr/>
        </p:nvSpPr>
        <p:spPr>
          <a:xfrm>
            <a:off x="331975" y="1130400"/>
            <a:ext cx="3996300" cy="3529800"/>
          </a:xfrm>
          <a:prstGeom prst="roundRect">
            <a:avLst>
              <a:gd fmla="val 15809" name="adj"/>
            </a:avLst>
          </a:prstGeom>
          <a:solidFill>
            <a:schemeClr val="lt1"/>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5E6658"/>
                </a:solidFill>
              </a:rPr>
              <a:t>Warming Oceans:</a:t>
            </a:r>
            <a:r>
              <a:rPr lang="en">
                <a:solidFill>
                  <a:srgbClr val="5E6658"/>
                </a:solidFill>
              </a:rPr>
              <a:t> </a:t>
            </a:r>
            <a:r>
              <a:rPr lang="en"/>
              <a:t>Anthropogenic driving is causing atmospheric warming, and oceans absorb this heat. The way this heat dissipates through marine systems may affect the physiology of many key species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2024 </a:t>
            </a:r>
            <a:r>
              <a:rPr lang="en"/>
              <a:t>warmest</a:t>
            </a:r>
            <a:r>
              <a:rPr lang="en"/>
              <a:t> sea surface </a:t>
            </a:r>
            <a:r>
              <a:rPr lang="en"/>
              <a:t>temperatures on record (EPA)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Impacts to species distribution, reproductive success, and metabolic rates (Shields 2019; Dehnel 1960)</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Thermal stress can reduce thresholds to infection (Dehnel 1960)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72" name="Google Shape;72;p15"/>
          <p:cNvSpPr/>
          <p:nvPr/>
        </p:nvSpPr>
        <p:spPr>
          <a:xfrm>
            <a:off x="4836000" y="1146175"/>
            <a:ext cx="3996300" cy="3513900"/>
          </a:xfrm>
          <a:prstGeom prst="roundRect">
            <a:avLst>
              <a:gd fmla="val 16667" name="adj"/>
            </a:avLst>
          </a:prstGeom>
          <a:solidFill>
            <a:schemeClr val="lt1"/>
          </a:solidFill>
          <a:ln cap="flat" cmpd="sng" w="2857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500">
                <a:solidFill>
                  <a:srgbClr val="5E6658"/>
                </a:solidFill>
              </a:rPr>
              <a:t>Pathogen Exposure:</a:t>
            </a:r>
            <a:r>
              <a:rPr lang="en" sz="1500"/>
              <a:t> </a:t>
            </a:r>
            <a:r>
              <a:rPr lang="en"/>
              <a:t>Within a changing climate, pathogen </a:t>
            </a:r>
            <a:r>
              <a:rPr lang="en"/>
              <a:t>prevalence</a:t>
            </a:r>
            <a:r>
              <a:rPr lang="en"/>
              <a:t> is shifted.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Bitter crab disease correlated with temperature increases and population density (Balstad et al. 2024)</a:t>
            </a:r>
            <a:endParaRPr/>
          </a:p>
          <a:p>
            <a:pPr indent="0" lvl="0" marL="0" rtl="0" algn="l">
              <a:spcBef>
                <a:spcPts val="0"/>
              </a:spcBef>
              <a:spcAft>
                <a:spcPts val="0"/>
              </a:spcAft>
              <a:buNone/>
            </a:pPr>
            <a:r>
              <a:t/>
            </a:r>
            <a:endParaRPr sz="1500"/>
          </a:p>
          <a:p>
            <a:pPr indent="0" lvl="0" marL="0" rtl="0" algn="l">
              <a:spcBef>
                <a:spcPts val="0"/>
              </a:spcBef>
              <a:spcAft>
                <a:spcPts val="0"/>
              </a:spcAft>
              <a:buNone/>
            </a:pPr>
            <a:r>
              <a:rPr lang="en"/>
              <a:t>Host-pathogen interactions are expected to change in several ways (Cohen et al. 2018)</a:t>
            </a:r>
            <a:endParaRPr/>
          </a:p>
          <a:p>
            <a:pPr indent="-317500" lvl="0" marL="457200" rtl="0" algn="l">
              <a:spcBef>
                <a:spcPts val="0"/>
              </a:spcBef>
              <a:spcAft>
                <a:spcPts val="0"/>
              </a:spcAft>
              <a:buSzPts val="1400"/>
              <a:buChar char="-"/>
            </a:pPr>
            <a:r>
              <a:rPr lang="en"/>
              <a:t>Host stress levels</a:t>
            </a:r>
            <a:endParaRPr/>
          </a:p>
          <a:p>
            <a:pPr indent="-317500" lvl="0" marL="457200" rtl="0" algn="l">
              <a:spcBef>
                <a:spcPts val="0"/>
              </a:spcBef>
              <a:spcAft>
                <a:spcPts val="0"/>
              </a:spcAft>
              <a:buSzPts val="1400"/>
              <a:buChar char="-"/>
            </a:pPr>
            <a:r>
              <a:rPr lang="en"/>
              <a:t>Pathogen transmission</a:t>
            </a:r>
            <a:endParaRPr/>
          </a:p>
          <a:p>
            <a:pPr indent="-317500" lvl="0" marL="457200" rtl="0" algn="l">
              <a:spcBef>
                <a:spcPts val="0"/>
              </a:spcBef>
              <a:spcAft>
                <a:spcPts val="0"/>
              </a:spcAft>
              <a:buSzPts val="1400"/>
              <a:buChar char="-"/>
            </a:pPr>
            <a:r>
              <a:rPr lang="en"/>
              <a:t>Pathogen habitat and range</a:t>
            </a:r>
            <a:endParaRPr/>
          </a:p>
          <a:p>
            <a:pPr indent="-317500" lvl="0" marL="457200" rtl="0" algn="l">
              <a:spcBef>
                <a:spcPts val="0"/>
              </a:spcBef>
              <a:spcAft>
                <a:spcPts val="0"/>
              </a:spcAft>
              <a:buSzPts val="1400"/>
              <a:buChar char="-"/>
            </a:pPr>
            <a:r>
              <a:rPr lang="en"/>
              <a:t>Host habitat and range</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What are the impacts of temperature on the immune response of </a:t>
            </a:r>
            <a:r>
              <a:rPr i="1" lang="en"/>
              <a:t>H. oregonensis</a:t>
            </a:r>
            <a:r>
              <a:rPr lang="en"/>
              <a:t>?</a:t>
            </a:r>
            <a:endParaRPr/>
          </a:p>
        </p:txBody>
      </p:sp>
      <p:sp>
        <p:nvSpPr>
          <p:cNvPr id="78" name="Google Shape;78;p16"/>
          <p:cNvSpPr/>
          <p:nvPr/>
        </p:nvSpPr>
        <p:spPr>
          <a:xfrm flipH="1" rot="5400000">
            <a:off x="5363575" y="1897825"/>
            <a:ext cx="2568600" cy="2773500"/>
          </a:xfrm>
          <a:prstGeom prst="wedgeRoundRectCallout">
            <a:avLst>
              <a:gd fmla="val -27476" name="adj1"/>
              <a:gd fmla="val 74544" name="adj2"/>
              <a:gd fmla="val 0" name="adj3"/>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 name="Google Shape;79;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Research Question</a:t>
            </a:r>
            <a:endParaRPr/>
          </a:p>
        </p:txBody>
      </p:sp>
      <p:sp>
        <p:nvSpPr>
          <p:cNvPr id="80" name="Google Shape;80;p16"/>
          <p:cNvSpPr/>
          <p:nvPr/>
        </p:nvSpPr>
        <p:spPr>
          <a:xfrm>
            <a:off x="596725" y="2025475"/>
            <a:ext cx="3857700" cy="1084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H0: There is no resulting difference in immune response between crabs treated with and without heat treatments</a:t>
            </a:r>
            <a:endParaRPr/>
          </a:p>
        </p:txBody>
      </p:sp>
      <p:sp>
        <p:nvSpPr>
          <p:cNvPr id="81" name="Google Shape;81;p16"/>
          <p:cNvSpPr/>
          <p:nvPr/>
        </p:nvSpPr>
        <p:spPr>
          <a:xfrm>
            <a:off x="596725" y="3400725"/>
            <a:ext cx="3857700" cy="1084200"/>
          </a:xfrm>
          <a:prstGeom prst="roundRect">
            <a:avLst>
              <a:gd fmla="val 16667" name="adj"/>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 Immune response is displayed in crabs treated with heat by decreases in haemocyte count and increases in the stress response</a:t>
            </a:r>
            <a:endParaRPr/>
          </a:p>
        </p:txBody>
      </p:sp>
      <p:sp>
        <p:nvSpPr>
          <p:cNvPr id="82" name="Google Shape;82;p16"/>
          <p:cNvSpPr txBox="1"/>
          <p:nvPr/>
        </p:nvSpPr>
        <p:spPr>
          <a:xfrm>
            <a:off x="5412450" y="2214550"/>
            <a:ext cx="2861700" cy="250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Haemocyte count</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Glucose</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Respiration</a:t>
            </a:r>
            <a:endParaRPr sz="1800">
              <a:solidFill>
                <a:schemeClr val="dk2"/>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rPr lang="en" sz="1800">
                <a:solidFill>
                  <a:schemeClr val="dk2"/>
                </a:solidFill>
              </a:rPr>
              <a:t>Righting Time</a:t>
            </a:r>
            <a:endParaRPr sz="1800">
              <a:solidFill>
                <a:schemeClr val="dk2"/>
              </a:solidFill>
            </a:endParaRPr>
          </a:p>
        </p:txBody>
      </p:sp>
      <p:sp>
        <p:nvSpPr>
          <p:cNvPr id="83" name="Google Shape;83;p16"/>
          <p:cNvSpPr/>
          <p:nvPr/>
        </p:nvSpPr>
        <p:spPr>
          <a:xfrm rot="10800000">
            <a:off x="7580775" y="2302800"/>
            <a:ext cx="226800" cy="268800"/>
          </a:xfrm>
          <a:prstGeom prst="upArrow">
            <a:avLst>
              <a:gd fmla="val 50000" name="adj1"/>
              <a:gd fmla="val 50000" name="adj2"/>
            </a:avLst>
          </a:prstGeom>
          <a:solidFill>
            <a:srgbClr val="A1C7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4" name="Google Shape;84;p16"/>
          <p:cNvSpPr/>
          <p:nvPr/>
        </p:nvSpPr>
        <p:spPr>
          <a:xfrm>
            <a:off x="6729900" y="2876400"/>
            <a:ext cx="226800" cy="268800"/>
          </a:xfrm>
          <a:prstGeom prst="upArrow">
            <a:avLst>
              <a:gd fmla="val 50000" name="adj1"/>
              <a:gd fmla="val 50000" name="adj2"/>
            </a:avLst>
          </a:prstGeom>
          <a:solidFill>
            <a:srgbClr val="A1C7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5" name="Google Shape;85;p16"/>
          <p:cNvSpPr/>
          <p:nvPr/>
        </p:nvSpPr>
        <p:spPr>
          <a:xfrm>
            <a:off x="6956700" y="3400725"/>
            <a:ext cx="226800" cy="268800"/>
          </a:xfrm>
          <a:prstGeom prst="upArrow">
            <a:avLst>
              <a:gd fmla="val 50000" name="adj1"/>
              <a:gd fmla="val 50000" name="adj2"/>
            </a:avLst>
          </a:prstGeom>
          <a:solidFill>
            <a:srgbClr val="A1C7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6" name="Google Shape;86;p16"/>
          <p:cNvSpPr/>
          <p:nvPr/>
        </p:nvSpPr>
        <p:spPr>
          <a:xfrm>
            <a:off x="7183500" y="3932425"/>
            <a:ext cx="226800" cy="268800"/>
          </a:xfrm>
          <a:prstGeom prst="upArrow">
            <a:avLst>
              <a:gd fmla="val 50000" name="adj1"/>
              <a:gd fmla="val 50000" name="adj2"/>
            </a:avLst>
          </a:prstGeom>
          <a:solidFill>
            <a:srgbClr val="A1C78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grpSp>
        <p:nvGrpSpPr>
          <p:cNvPr id="91" name="Google Shape;91;p17"/>
          <p:cNvGrpSpPr/>
          <p:nvPr/>
        </p:nvGrpSpPr>
        <p:grpSpPr>
          <a:xfrm>
            <a:off x="2930000" y="663975"/>
            <a:ext cx="4200372" cy="2683602"/>
            <a:chOff x="1695454" y="999450"/>
            <a:chExt cx="5753146" cy="3144600"/>
          </a:xfrm>
        </p:grpSpPr>
        <p:sp>
          <p:nvSpPr>
            <p:cNvPr id="92" name="Google Shape;92;p17"/>
            <p:cNvSpPr/>
            <p:nvPr/>
          </p:nvSpPr>
          <p:spPr>
            <a:xfrm>
              <a:off x="1695499" y="999450"/>
              <a:ext cx="2819400" cy="3144600"/>
            </a:xfrm>
            <a:prstGeom prst="roundRect">
              <a:avLst>
                <a:gd fmla="val 7280"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3" name="Google Shape;93;p17"/>
            <p:cNvSpPr txBox="1"/>
            <p:nvPr/>
          </p:nvSpPr>
          <p:spPr>
            <a:xfrm>
              <a:off x="1695454" y="1922845"/>
              <a:ext cx="2819400" cy="2221200"/>
            </a:xfrm>
            <a:prstGeom prst="rect">
              <a:avLst/>
            </a:prstGeom>
            <a:noFill/>
            <a:ln>
              <a:noFill/>
            </a:ln>
          </p:spPr>
          <p:txBody>
            <a:bodyPr anchorCtr="0" anchor="b" bIns="182875" lIns="91425" spcFirstLastPara="1" rIns="91425" wrap="square" tIns="91425">
              <a:normAutofit fontScale="85000"/>
            </a:bodyPr>
            <a:lstStyle/>
            <a:p>
              <a:pPr indent="0" lvl="0" marL="0" rtl="0" algn="l">
                <a:lnSpc>
                  <a:spcPct val="115000"/>
                </a:lnSpc>
                <a:spcBef>
                  <a:spcPts val="0"/>
                </a:spcBef>
                <a:spcAft>
                  <a:spcPts val="0"/>
                </a:spcAft>
                <a:buNone/>
              </a:pPr>
              <a:r>
                <a:rPr lang="en" sz="1800">
                  <a:latin typeface="Archivo Medium"/>
                  <a:ea typeface="Archivo Medium"/>
                  <a:cs typeface="Archivo Medium"/>
                  <a:sym typeface="Archivo Medium"/>
                </a:rPr>
                <a:t>This control will help determine the impact the pathogens have so we can hopefully pinpoint the heat impact .</a:t>
              </a:r>
              <a:endParaRPr sz="1800">
                <a:solidFill>
                  <a:srgbClr val="000000"/>
                </a:solidFill>
                <a:latin typeface="Archivo"/>
                <a:ea typeface="Archivo"/>
                <a:cs typeface="Archivo"/>
                <a:sym typeface="Archivo"/>
              </a:endParaRPr>
            </a:p>
          </p:txBody>
        </p:sp>
        <p:sp>
          <p:nvSpPr>
            <p:cNvPr id="94" name="Google Shape;94;p17"/>
            <p:cNvSpPr txBox="1"/>
            <p:nvPr/>
          </p:nvSpPr>
          <p:spPr>
            <a:xfrm>
              <a:off x="1699318" y="1068761"/>
              <a:ext cx="2819400" cy="923400"/>
            </a:xfrm>
            <a:prstGeom prst="rect">
              <a:avLst/>
            </a:prstGeom>
            <a:noFill/>
            <a:ln>
              <a:noFill/>
            </a:ln>
          </p:spPr>
          <p:txBody>
            <a:bodyPr anchorCtr="0" anchor="t" bIns="91425" lIns="182875" spcFirstLastPara="1" rIns="182875" wrap="square" tIns="91425">
              <a:normAutofit lnSpcReduction="20000"/>
            </a:bodyPr>
            <a:lstStyle/>
            <a:p>
              <a:pPr indent="0" lvl="0" marL="0" rtl="0" algn="l">
                <a:lnSpc>
                  <a:spcPct val="100000"/>
                </a:lnSpc>
                <a:spcBef>
                  <a:spcPts val="0"/>
                </a:spcBef>
                <a:spcAft>
                  <a:spcPts val="0"/>
                </a:spcAft>
                <a:buNone/>
              </a:pPr>
              <a:r>
                <a:rPr b="1" lang="en" sz="2400">
                  <a:latin typeface="Darker Grotesque"/>
                  <a:ea typeface="Darker Grotesque"/>
                  <a:cs typeface="Darker Grotesque"/>
                  <a:sym typeface="Darker Grotesque"/>
                </a:rPr>
                <a:t>Group 2: No Heat, Mud</a:t>
              </a:r>
              <a:endParaRPr b="1" sz="2400">
                <a:latin typeface="Darker Grotesque"/>
                <a:ea typeface="Darker Grotesque"/>
                <a:cs typeface="Darker Grotesque"/>
                <a:sym typeface="Darker Grotesque"/>
              </a:endParaRPr>
            </a:p>
          </p:txBody>
        </p:sp>
        <p:sp>
          <p:nvSpPr>
            <p:cNvPr id="95" name="Google Shape;95;p17"/>
            <p:cNvSpPr/>
            <p:nvPr/>
          </p:nvSpPr>
          <p:spPr>
            <a:xfrm>
              <a:off x="4629199" y="999450"/>
              <a:ext cx="2819400" cy="3144600"/>
            </a:xfrm>
            <a:prstGeom prst="roundRect">
              <a:avLst>
                <a:gd fmla="val 728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96" name="Google Shape;96;p17"/>
            <p:cNvSpPr txBox="1"/>
            <p:nvPr/>
          </p:nvSpPr>
          <p:spPr>
            <a:xfrm>
              <a:off x="4629152" y="2212046"/>
              <a:ext cx="2819400" cy="1932000"/>
            </a:xfrm>
            <a:prstGeom prst="rect">
              <a:avLst/>
            </a:prstGeom>
            <a:noFill/>
            <a:ln>
              <a:noFill/>
            </a:ln>
          </p:spPr>
          <p:txBody>
            <a:bodyPr anchorCtr="0" anchor="b" bIns="182875" lIns="91425" spcFirstLastPara="1" rIns="91425" wrap="square" tIns="91425">
              <a:normAutofit fontScale="70000" lnSpcReduction="10000"/>
            </a:bodyPr>
            <a:lstStyle/>
            <a:p>
              <a:pPr indent="0" lvl="0" marL="0" rtl="0" algn="l">
                <a:lnSpc>
                  <a:spcPct val="95000"/>
                </a:lnSpc>
                <a:spcBef>
                  <a:spcPts val="0"/>
                </a:spcBef>
                <a:spcAft>
                  <a:spcPts val="0"/>
                </a:spcAft>
                <a:buNone/>
              </a:pPr>
              <a:r>
                <a:rPr lang="en" sz="2158">
                  <a:latin typeface="Archivo Medium"/>
                  <a:ea typeface="Archivo Medium"/>
                  <a:cs typeface="Archivo Medium"/>
                  <a:sym typeface="Archivo Medium"/>
                </a:rPr>
                <a:t>This treatment will help determine the impact heat have on the crabs, so we can hopefully </a:t>
              </a:r>
              <a:r>
                <a:rPr lang="en" sz="2158">
                  <a:latin typeface="Archivo Medium"/>
                  <a:ea typeface="Archivo Medium"/>
                  <a:cs typeface="Archivo Medium"/>
                  <a:sym typeface="Archivo Medium"/>
                </a:rPr>
                <a:t>separate</a:t>
              </a:r>
              <a:r>
                <a:rPr lang="en" sz="2158">
                  <a:latin typeface="Archivo Medium"/>
                  <a:ea typeface="Archivo Medium"/>
                  <a:cs typeface="Archivo Medium"/>
                  <a:sym typeface="Archivo Medium"/>
                </a:rPr>
                <a:t> the heat impact from the mud impact</a:t>
              </a:r>
              <a:r>
                <a:rPr lang="en" sz="1800">
                  <a:latin typeface="Archivo Medium"/>
                  <a:ea typeface="Archivo Medium"/>
                  <a:cs typeface="Archivo Medium"/>
                  <a:sym typeface="Archivo Medium"/>
                </a:rPr>
                <a:t>. </a:t>
              </a:r>
              <a:endParaRPr sz="1800">
                <a:latin typeface="Archivo Medium"/>
                <a:ea typeface="Archivo Medium"/>
                <a:cs typeface="Archivo Medium"/>
                <a:sym typeface="Archivo Medium"/>
              </a:endParaRPr>
            </a:p>
          </p:txBody>
        </p:sp>
        <p:sp>
          <p:nvSpPr>
            <p:cNvPr id="97" name="Google Shape;97;p17"/>
            <p:cNvSpPr txBox="1"/>
            <p:nvPr/>
          </p:nvSpPr>
          <p:spPr>
            <a:xfrm>
              <a:off x="4629200" y="999450"/>
              <a:ext cx="2819400" cy="923400"/>
            </a:xfrm>
            <a:prstGeom prst="rect">
              <a:avLst/>
            </a:prstGeom>
            <a:noFill/>
            <a:ln>
              <a:noFill/>
            </a:ln>
          </p:spPr>
          <p:txBody>
            <a:bodyPr anchorCtr="0" anchor="t" bIns="91425" lIns="182875" spcFirstLastPara="1" rIns="182875" wrap="square" tIns="91425">
              <a:noAutofit/>
            </a:bodyPr>
            <a:lstStyle/>
            <a:p>
              <a:pPr indent="0" lvl="0" marL="0" rtl="0" algn="l">
                <a:lnSpc>
                  <a:spcPct val="90000"/>
                </a:lnSpc>
                <a:spcBef>
                  <a:spcPts val="0"/>
                </a:spcBef>
                <a:spcAft>
                  <a:spcPts val="0"/>
                </a:spcAft>
                <a:buSzPts val="935"/>
                <a:buNone/>
              </a:pPr>
              <a:r>
                <a:rPr b="1" lang="en" sz="2340">
                  <a:latin typeface="Darker Grotesque"/>
                  <a:ea typeface="Darker Grotesque"/>
                  <a:cs typeface="Darker Grotesque"/>
                  <a:sym typeface="Darker Grotesque"/>
                </a:rPr>
                <a:t>Group 3: Control, No Mud</a:t>
              </a:r>
              <a:endParaRPr b="1" sz="2340">
                <a:latin typeface="Darker Grotesque"/>
                <a:ea typeface="Darker Grotesque"/>
                <a:cs typeface="Darker Grotesque"/>
                <a:sym typeface="Darker Grotesque"/>
              </a:endParaRPr>
            </a:p>
          </p:txBody>
        </p:sp>
      </p:grpSp>
      <p:grpSp>
        <p:nvGrpSpPr>
          <p:cNvPr id="98" name="Google Shape;98;p17"/>
          <p:cNvGrpSpPr/>
          <p:nvPr/>
        </p:nvGrpSpPr>
        <p:grpSpPr>
          <a:xfrm>
            <a:off x="793669" y="637000"/>
            <a:ext cx="2058479" cy="2710577"/>
            <a:chOff x="4629152" y="967841"/>
            <a:chExt cx="2819448" cy="3176209"/>
          </a:xfrm>
        </p:grpSpPr>
        <p:sp>
          <p:nvSpPr>
            <p:cNvPr id="99" name="Google Shape;99;p17"/>
            <p:cNvSpPr/>
            <p:nvPr/>
          </p:nvSpPr>
          <p:spPr>
            <a:xfrm>
              <a:off x="4629199" y="999450"/>
              <a:ext cx="2819400" cy="3144600"/>
            </a:xfrm>
            <a:prstGeom prst="roundRect">
              <a:avLst>
                <a:gd fmla="val 728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00" name="Google Shape;100;p17"/>
            <p:cNvSpPr txBox="1"/>
            <p:nvPr/>
          </p:nvSpPr>
          <p:spPr>
            <a:xfrm>
              <a:off x="4629152" y="2212046"/>
              <a:ext cx="2819400" cy="1932000"/>
            </a:xfrm>
            <a:prstGeom prst="rect">
              <a:avLst/>
            </a:prstGeom>
            <a:noFill/>
            <a:ln>
              <a:noFill/>
            </a:ln>
          </p:spPr>
          <p:txBody>
            <a:bodyPr anchorCtr="0" anchor="b" bIns="182875" lIns="91425" spcFirstLastPara="1" rIns="91425" wrap="square" tIns="91425">
              <a:noAutofit/>
            </a:bodyPr>
            <a:lstStyle/>
            <a:p>
              <a:pPr indent="0" lvl="0" marL="0" rtl="0" algn="l">
                <a:lnSpc>
                  <a:spcPct val="115000"/>
                </a:lnSpc>
                <a:spcBef>
                  <a:spcPts val="0"/>
                </a:spcBef>
                <a:spcAft>
                  <a:spcPts val="0"/>
                </a:spcAft>
                <a:buNone/>
              </a:pPr>
              <a:r>
                <a:rPr lang="en" sz="1629">
                  <a:latin typeface="Archivo Medium"/>
                  <a:ea typeface="Archivo Medium"/>
                  <a:cs typeface="Archivo Medium"/>
                  <a:sym typeface="Archivo Medium"/>
                </a:rPr>
                <a:t>This treatment will help determine how heat and exposure to pathogens affects crab immune systems.</a:t>
              </a:r>
              <a:endParaRPr sz="1629">
                <a:latin typeface="Archivo Medium"/>
                <a:ea typeface="Archivo Medium"/>
                <a:cs typeface="Archivo Medium"/>
                <a:sym typeface="Archivo Medium"/>
              </a:endParaRPr>
            </a:p>
          </p:txBody>
        </p:sp>
        <p:sp>
          <p:nvSpPr>
            <p:cNvPr id="101" name="Google Shape;101;p17"/>
            <p:cNvSpPr txBox="1"/>
            <p:nvPr/>
          </p:nvSpPr>
          <p:spPr>
            <a:xfrm>
              <a:off x="4629200" y="967841"/>
              <a:ext cx="2819400" cy="923400"/>
            </a:xfrm>
            <a:prstGeom prst="rect">
              <a:avLst/>
            </a:prstGeom>
            <a:noFill/>
            <a:ln>
              <a:noFill/>
            </a:ln>
          </p:spPr>
          <p:txBody>
            <a:bodyPr anchorCtr="0" anchor="t" bIns="91425" lIns="182875" spcFirstLastPara="1" rIns="182875" wrap="square" tIns="91425">
              <a:normAutofit lnSpcReduction="20000"/>
            </a:bodyPr>
            <a:lstStyle/>
            <a:p>
              <a:pPr indent="0" lvl="0" marL="0" rtl="0" algn="l">
                <a:lnSpc>
                  <a:spcPct val="100000"/>
                </a:lnSpc>
                <a:spcBef>
                  <a:spcPts val="0"/>
                </a:spcBef>
                <a:spcAft>
                  <a:spcPts val="0"/>
                </a:spcAft>
                <a:buNone/>
              </a:pPr>
              <a:r>
                <a:rPr b="1" lang="en" sz="2400">
                  <a:latin typeface="Darker Grotesque"/>
                  <a:ea typeface="Darker Grotesque"/>
                  <a:cs typeface="Darker Grotesque"/>
                  <a:sym typeface="Darker Grotesque"/>
                </a:rPr>
                <a:t>Group</a:t>
              </a:r>
              <a:r>
                <a:rPr b="1" lang="en" sz="2400">
                  <a:solidFill>
                    <a:srgbClr val="000000"/>
                  </a:solidFill>
                  <a:latin typeface="Darker Grotesque"/>
                  <a:ea typeface="Darker Grotesque"/>
                  <a:cs typeface="Darker Grotesque"/>
                  <a:sym typeface="Darker Grotesque"/>
                </a:rPr>
                <a:t> </a:t>
              </a:r>
              <a:r>
                <a:rPr b="1" lang="en" sz="2400">
                  <a:latin typeface="Darker Grotesque"/>
                  <a:ea typeface="Darker Grotesque"/>
                  <a:cs typeface="Darker Grotesque"/>
                  <a:sym typeface="Darker Grotesque"/>
                </a:rPr>
                <a:t>1</a:t>
              </a:r>
              <a:r>
                <a:rPr b="1" lang="en" sz="2400">
                  <a:latin typeface="Darker Grotesque"/>
                  <a:ea typeface="Darker Grotesque"/>
                  <a:cs typeface="Darker Grotesque"/>
                  <a:sym typeface="Darker Grotesque"/>
                </a:rPr>
                <a:t>: Heat, Mud</a:t>
              </a:r>
              <a:endParaRPr b="1" sz="2400">
                <a:latin typeface="Darker Grotesque"/>
                <a:ea typeface="Darker Grotesque"/>
                <a:cs typeface="Darker Grotesque"/>
                <a:sym typeface="Darker Grotesque"/>
              </a:endParaRPr>
            </a:p>
          </p:txBody>
        </p:sp>
      </p:grpSp>
      <p:sp>
        <p:nvSpPr>
          <p:cNvPr id="102" name="Google Shape;102;p17"/>
          <p:cNvSpPr/>
          <p:nvPr/>
        </p:nvSpPr>
        <p:spPr>
          <a:xfrm>
            <a:off x="1201313" y="3621350"/>
            <a:ext cx="1240416" cy="1344160"/>
          </a:xfrm>
          <a:prstGeom prst="flowChartManualOperat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3" name="Google Shape;103;p17"/>
          <p:cNvSpPr/>
          <p:nvPr/>
        </p:nvSpPr>
        <p:spPr>
          <a:xfrm>
            <a:off x="3396709" y="3621338"/>
            <a:ext cx="1240416" cy="1344160"/>
          </a:xfrm>
          <a:prstGeom prst="flowChartManualOperat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4" name="Google Shape;104;p17"/>
          <p:cNvSpPr/>
          <p:nvPr/>
        </p:nvSpPr>
        <p:spPr>
          <a:xfrm>
            <a:off x="5592088" y="3621340"/>
            <a:ext cx="1240416" cy="1344160"/>
          </a:xfrm>
          <a:prstGeom prst="flowChartManualOperat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nvGrpSpPr>
          <p:cNvPr id="105" name="Google Shape;105;p17"/>
          <p:cNvGrpSpPr/>
          <p:nvPr/>
        </p:nvGrpSpPr>
        <p:grpSpPr>
          <a:xfrm>
            <a:off x="1407538" y="4696275"/>
            <a:ext cx="828000" cy="267300"/>
            <a:chOff x="278025" y="2571750"/>
            <a:chExt cx="828000" cy="267300"/>
          </a:xfrm>
        </p:grpSpPr>
        <p:sp>
          <p:nvSpPr>
            <p:cNvPr id="106" name="Google Shape;106;p17"/>
            <p:cNvSpPr/>
            <p:nvPr/>
          </p:nvSpPr>
          <p:spPr>
            <a:xfrm>
              <a:off x="329013" y="2571750"/>
              <a:ext cx="726000" cy="267300"/>
            </a:xfrm>
            <a:prstGeom prst="rect">
              <a:avLst/>
            </a:prstGeom>
            <a:solidFill>
              <a:srgbClr val="725236"/>
            </a:solidFill>
            <a:ln cap="flat" cmpd="sng" w="19050">
              <a:solidFill>
                <a:srgbClr val="72523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 name="Google Shape;107;p17"/>
            <p:cNvSpPr/>
            <p:nvPr/>
          </p:nvSpPr>
          <p:spPr>
            <a:xfrm rot="10800000">
              <a:off x="278025" y="2571750"/>
              <a:ext cx="51000" cy="267300"/>
            </a:xfrm>
            <a:prstGeom prst="rtTriangle">
              <a:avLst/>
            </a:prstGeom>
            <a:solidFill>
              <a:srgbClr val="725236"/>
            </a:solidFill>
            <a:ln cap="flat" cmpd="sng" w="19050">
              <a:solidFill>
                <a:srgbClr val="7252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8" name="Google Shape;108;p17"/>
            <p:cNvSpPr/>
            <p:nvPr/>
          </p:nvSpPr>
          <p:spPr>
            <a:xfrm flipH="1" rot="10800000">
              <a:off x="1055025" y="2571750"/>
              <a:ext cx="51000" cy="267300"/>
            </a:xfrm>
            <a:prstGeom prst="rtTriangle">
              <a:avLst/>
            </a:prstGeom>
            <a:solidFill>
              <a:srgbClr val="725236"/>
            </a:solidFill>
            <a:ln cap="flat" cmpd="sng" w="19050">
              <a:solidFill>
                <a:srgbClr val="7252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109" name="Google Shape;109;p17"/>
          <p:cNvGrpSpPr/>
          <p:nvPr/>
        </p:nvGrpSpPr>
        <p:grpSpPr>
          <a:xfrm>
            <a:off x="3602913" y="4696263"/>
            <a:ext cx="828000" cy="267300"/>
            <a:chOff x="278025" y="2571750"/>
            <a:chExt cx="828000" cy="267300"/>
          </a:xfrm>
        </p:grpSpPr>
        <p:sp>
          <p:nvSpPr>
            <p:cNvPr id="110" name="Google Shape;110;p17"/>
            <p:cNvSpPr/>
            <p:nvPr/>
          </p:nvSpPr>
          <p:spPr>
            <a:xfrm>
              <a:off x="329013" y="2571750"/>
              <a:ext cx="726000" cy="267300"/>
            </a:xfrm>
            <a:prstGeom prst="rect">
              <a:avLst/>
            </a:prstGeom>
            <a:solidFill>
              <a:srgbClr val="725236"/>
            </a:solidFill>
            <a:ln cap="flat" cmpd="sng" w="19050">
              <a:solidFill>
                <a:srgbClr val="72523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1" name="Google Shape;111;p17"/>
            <p:cNvSpPr/>
            <p:nvPr/>
          </p:nvSpPr>
          <p:spPr>
            <a:xfrm rot="10800000">
              <a:off x="278025" y="2571750"/>
              <a:ext cx="51000" cy="267300"/>
            </a:xfrm>
            <a:prstGeom prst="rtTriangle">
              <a:avLst/>
            </a:prstGeom>
            <a:solidFill>
              <a:srgbClr val="725236"/>
            </a:solidFill>
            <a:ln cap="flat" cmpd="sng" w="19050">
              <a:solidFill>
                <a:srgbClr val="7252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2" name="Google Shape;112;p17"/>
            <p:cNvSpPr/>
            <p:nvPr/>
          </p:nvSpPr>
          <p:spPr>
            <a:xfrm flipH="1" rot="10800000">
              <a:off x="1055025" y="2571750"/>
              <a:ext cx="51000" cy="267300"/>
            </a:xfrm>
            <a:prstGeom prst="rtTriangle">
              <a:avLst/>
            </a:prstGeom>
            <a:solidFill>
              <a:srgbClr val="725236"/>
            </a:solidFill>
            <a:ln cap="flat" cmpd="sng" w="19050">
              <a:solidFill>
                <a:srgbClr val="725236"/>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113" name="Google Shape;113;p17"/>
          <p:cNvSpPr txBox="1"/>
          <p:nvPr/>
        </p:nvSpPr>
        <p:spPr>
          <a:xfrm>
            <a:off x="1436938" y="3750475"/>
            <a:ext cx="6996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27˚C</a:t>
            </a:r>
            <a:endParaRPr sz="1800">
              <a:solidFill>
                <a:srgbClr val="595959"/>
              </a:solidFill>
            </a:endParaRPr>
          </a:p>
        </p:txBody>
      </p:sp>
      <p:sp>
        <p:nvSpPr>
          <p:cNvPr id="114" name="Google Shape;114;p17"/>
          <p:cNvSpPr txBox="1"/>
          <p:nvPr/>
        </p:nvSpPr>
        <p:spPr>
          <a:xfrm>
            <a:off x="5862513" y="3785875"/>
            <a:ext cx="6996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27˚C</a:t>
            </a:r>
            <a:endParaRPr sz="1800">
              <a:solidFill>
                <a:srgbClr val="595959"/>
              </a:solidFill>
            </a:endParaRPr>
          </a:p>
        </p:txBody>
      </p:sp>
      <p:sp>
        <p:nvSpPr>
          <p:cNvPr id="115" name="Google Shape;115;p17"/>
          <p:cNvSpPr txBox="1"/>
          <p:nvPr/>
        </p:nvSpPr>
        <p:spPr>
          <a:xfrm>
            <a:off x="3667113" y="3750463"/>
            <a:ext cx="699600" cy="26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13˚C</a:t>
            </a:r>
            <a:endParaRPr sz="1800">
              <a:solidFill>
                <a:srgbClr val="595959"/>
              </a:solidFill>
            </a:endParaRPr>
          </a:p>
        </p:txBody>
      </p:sp>
      <p:grpSp>
        <p:nvGrpSpPr>
          <p:cNvPr id="116" name="Google Shape;116;p17"/>
          <p:cNvGrpSpPr/>
          <p:nvPr/>
        </p:nvGrpSpPr>
        <p:grpSpPr>
          <a:xfrm>
            <a:off x="1308776" y="4136575"/>
            <a:ext cx="982837" cy="400185"/>
            <a:chOff x="179263" y="2012050"/>
            <a:chExt cx="982837" cy="400185"/>
          </a:xfrm>
        </p:grpSpPr>
        <p:pic>
          <p:nvPicPr>
            <p:cNvPr id="117" name="Google Shape;117;p17" title="Untitled_Artwork 22.png"/>
            <p:cNvPicPr preferRelativeResize="0"/>
            <p:nvPr/>
          </p:nvPicPr>
          <p:blipFill rotWithShape="1">
            <a:blip r:embed="rId3">
              <a:alphaModFix/>
            </a:blip>
            <a:srcRect b="33919" l="33159" r="22715" t="37729"/>
            <a:stretch/>
          </p:blipFill>
          <p:spPr>
            <a:xfrm rot="-31">
              <a:off x="179263" y="2052758"/>
              <a:ext cx="559483" cy="359475"/>
            </a:xfrm>
            <a:prstGeom prst="rect">
              <a:avLst/>
            </a:prstGeom>
            <a:noFill/>
            <a:ln>
              <a:noFill/>
            </a:ln>
          </p:spPr>
        </p:pic>
        <p:sp>
          <p:nvSpPr>
            <p:cNvPr id="118" name="Google Shape;118;p17"/>
            <p:cNvSpPr txBox="1"/>
            <p:nvPr/>
          </p:nvSpPr>
          <p:spPr>
            <a:xfrm>
              <a:off x="660800" y="2012050"/>
              <a:ext cx="5013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 6</a:t>
              </a:r>
              <a:endParaRPr sz="1800">
                <a:solidFill>
                  <a:srgbClr val="595959"/>
                </a:solidFill>
              </a:endParaRPr>
            </a:p>
          </p:txBody>
        </p:sp>
      </p:grpSp>
      <p:grpSp>
        <p:nvGrpSpPr>
          <p:cNvPr id="119" name="Google Shape;119;p17"/>
          <p:cNvGrpSpPr/>
          <p:nvPr/>
        </p:nvGrpSpPr>
        <p:grpSpPr>
          <a:xfrm>
            <a:off x="3525488" y="4156925"/>
            <a:ext cx="982837" cy="400185"/>
            <a:chOff x="179263" y="2012050"/>
            <a:chExt cx="982837" cy="400185"/>
          </a:xfrm>
        </p:grpSpPr>
        <p:pic>
          <p:nvPicPr>
            <p:cNvPr id="120" name="Google Shape;120;p17" title="Untitled_Artwork 22.png"/>
            <p:cNvPicPr preferRelativeResize="0"/>
            <p:nvPr/>
          </p:nvPicPr>
          <p:blipFill rotWithShape="1">
            <a:blip r:embed="rId3">
              <a:alphaModFix/>
            </a:blip>
            <a:srcRect b="33919" l="33159" r="22715" t="37729"/>
            <a:stretch/>
          </p:blipFill>
          <p:spPr>
            <a:xfrm rot="-31">
              <a:off x="179263" y="2052758"/>
              <a:ext cx="559483" cy="359475"/>
            </a:xfrm>
            <a:prstGeom prst="rect">
              <a:avLst/>
            </a:prstGeom>
            <a:noFill/>
            <a:ln>
              <a:noFill/>
            </a:ln>
          </p:spPr>
        </p:pic>
        <p:sp>
          <p:nvSpPr>
            <p:cNvPr id="121" name="Google Shape;121;p17"/>
            <p:cNvSpPr txBox="1"/>
            <p:nvPr/>
          </p:nvSpPr>
          <p:spPr>
            <a:xfrm>
              <a:off x="660800" y="2012050"/>
              <a:ext cx="5013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 6</a:t>
              </a:r>
              <a:endParaRPr sz="1800">
                <a:solidFill>
                  <a:srgbClr val="595959"/>
                </a:solidFill>
              </a:endParaRPr>
            </a:p>
          </p:txBody>
        </p:sp>
      </p:grpSp>
      <p:grpSp>
        <p:nvGrpSpPr>
          <p:cNvPr id="122" name="Google Shape;122;p17"/>
          <p:cNvGrpSpPr/>
          <p:nvPr/>
        </p:nvGrpSpPr>
        <p:grpSpPr>
          <a:xfrm>
            <a:off x="5720876" y="4239450"/>
            <a:ext cx="982837" cy="400185"/>
            <a:chOff x="179263" y="2012050"/>
            <a:chExt cx="982837" cy="400185"/>
          </a:xfrm>
        </p:grpSpPr>
        <p:pic>
          <p:nvPicPr>
            <p:cNvPr id="123" name="Google Shape;123;p17" title="Untitled_Artwork 22.png"/>
            <p:cNvPicPr preferRelativeResize="0"/>
            <p:nvPr/>
          </p:nvPicPr>
          <p:blipFill rotWithShape="1">
            <a:blip r:embed="rId3">
              <a:alphaModFix/>
            </a:blip>
            <a:srcRect b="33919" l="33159" r="22715" t="37729"/>
            <a:stretch/>
          </p:blipFill>
          <p:spPr>
            <a:xfrm rot="-31">
              <a:off x="179263" y="2052758"/>
              <a:ext cx="559483" cy="359475"/>
            </a:xfrm>
            <a:prstGeom prst="rect">
              <a:avLst/>
            </a:prstGeom>
            <a:noFill/>
            <a:ln>
              <a:noFill/>
            </a:ln>
          </p:spPr>
        </p:pic>
        <p:sp>
          <p:nvSpPr>
            <p:cNvPr id="124" name="Google Shape;124;p17"/>
            <p:cNvSpPr txBox="1"/>
            <p:nvPr/>
          </p:nvSpPr>
          <p:spPr>
            <a:xfrm>
              <a:off x="660800" y="2012050"/>
              <a:ext cx="501300" cy="22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595959"/>
                  </a:solidFill>
                </a:rPr>
                <a:t>* 6</a:t>
              </a:r>
              <a:endParaRPr sz="1800">
                <a:solidFill>
                  <a:srgbClr val="595959"/>
                </a:solidFill>
              </a:endParaRPr>
            </a:p>
          </p:txBody>
        </p:sp>
      </p:grpSp>
      <p:sp>
        <p:nvSpPr>
          <p:cNvPr id="125" name="Google Shape;125;p17"/>
          <p:cNvSpPr/>
          <p:nvPr/>
        </p:nvSpPr>
        <p:spPr>
          <a:xfrm>
            <a:off x="7588163" y="279525"/>
            <a:ext cx="993900" cy="745500"/>
          </a:xfrm>
          <a:prstGeom prst="roundRect">
            <a:avLst>
              <a:gd fmla="val 16667" name="adj"/>
            </a:avLst>
          </a:prstGeom>
          <a:solidFill>
            <a:srgbClr val="A2C4C9"/>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 name="Google Shape;126;p17"/>
          <p:cNvSpPr txBox="1"/>
          <p:nvPr/>
        </p:nvSpPr>
        <p:spPr>
          <a:xfrm>
            <a:off x="7588163" y="393375"/>
            <a:ext cx="1068000" cy="51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Control</a:t>
            </a:r>
            <a:endParaRPr b="1" sz="1800">
              <a:solidFill>
                <a:schemeClr val="dk1"/>
              </a:solidFill>
            </a:endParaRPr>
          </a:p>
        </p:txBody>
      </p:sp>
      <p:sp>
        <p:nvSpPr>
          <p:cNvPr id="127" name="Google Shape;127;p17"/>
          <p:cNvSpPr/>
          <p:nvPr/>
        </p:nvSpPr>
        <p:spPr>
          <a:xfrm>
            <a:off x="7130363" y="393375"/>
            <a:ext cx="289800" cy="267300"/>
          </a:xfrm>
          <a:prstGeom prst="mathPlus">
            <a:avLst>
              <a:gd fmla="val 23520" name="adj1"/>
            </a:avLst>
          </a:prstGeom>
          <a:solidFill>
            <a:srgbClr val="93C47D"/>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8" name="Google Shape;128;p17"/>
          <p:cNvSpPr/>
          <p:nvPr/>
        </p:nvSpPr>
        <p:spPr>
          <a:xfrm>
            <a:off x="7669288" y="1206875"/>
            <a:ext cx="828000" cy="946575"/>
          </a:xfrm>
          <a:prstGeom prst="flowChartManualOperation">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9" name="Google Shape;129;p17"/>
          <p:cNvSpPr txBox="1"/>
          <p:nvPr/>
        </p:nvSpPr>
        <p:spPr>
          <a:xfrm>
            <a:off x="7794112" y="1322750"/>
            <a:ext cx="656100" cy="1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95959"/>
                </a:solidFill>
              </a:rPr>
              <a:t>13˚C</a:t>
            </a:r>
            <a:endParaRPr sz="1200">
              <a:solidFill>
                <a:srgbClr val="595959"/>
              </a:solidFill>
            </a:endParaRPr>
          </a:p>
        </p:txBody>
      </p:sp>
      <p:sp>
        <p:nvSpPr>
          <p:cNvPr id="130" name="Google Shape;130;p17"/>
          <p:cNvSpPr txBox="1"/>
          <p:nvPr/>
        </p:nvSpPr>
        <p:spPr>
          <a:xfrm>
            <a:off x="7712337" y="1569913"/>
            <a:ext cx="741900" cy="22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595959"/>
                </a:solidFill>
              </a:rPr>
              <a:t>Control Tank</a:t>
            </a:r>
            <a:endParaRPr sz="1200">
              <a:solidFill>
                <a:srgbClr val="595959"/>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grpSp>
        <p:nvGrpSpPr>
          <p:cNvPr id="135" name="Google Shape;135;p18"/>
          <p:cNvGrpSpPr/>
          <p:nvPr/>
        </p:nvGrpSpPr>
        <p:grpSpPr>
          <a:xfrm>
            <a:off x="5735304" y="444325"/>
            <a:ext cx="3305700" cy="4574150"/>
            <a:chOff x="5632317" y="1189775"/>
            <a:chExt cx="3305700" cy="4574150"/>
          </a:xfrm>
        </p:grpSpPr>
        <p:sp>
          <p:nvSpPr>
            <p:cNvPr id="136" name="Google Shape;136;p18"/>
            <p:cNvSpPr/>
            <p:nvPr/>
          </p:nvSpPr>
          <p:spPr>
            <a:xfrm>
              <a:off x="5632317" y="1189775"/>
              <a:ext cx="3305700" cy="669000"/>
            </a:xfrm>
            <a:prstGeom prst="chevron">
              <a:avLst>
                <a:gd fmla="val 50000" name="adj"/>
              </a:avLst>
            </a:prstGeom>
            <a:solidFill>
              <a:srgbClr val="D0E0E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Covers</a:t>
              </a:r>
              <a:endParaRPr b="1" sz="1800">
                <a:solidFill>
                  <a:schemeClr val="dk1"/>
                </a:solidFill>
                <a:latin typeface="Roboto"/>
                <a:ea typeface="Roboto"/>
                <a:cs typeface="Roboto"/>
                <a:sym typeface="Roboto"/>
              </a:endParaRPr>
            </a:p>
          </p:txBody>
        </p:sp>
        <p:sp>
          <p:nvSpPr>
            <p:cNvPr id="137" name="Google Shape;137;p18"/>
            <p:cNvSpPr txBox="1"/>
            <p:nvPr/>
          </p:nvSpPr>
          <p:spPr>
            <a:xfrm>
              <a:off x="5971013" y="2057125"/>
              <a:ext cx="2628300" cy="3706800"/>
            </a:xfrm>
            <a:prstGeom prst="rect">
              <a:avLst/>
            </a:prstGeom>
            <a:solidFill>
              <a:srgbClr val="D0E0E3"/>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Roboto"/>
                  <a:ea typeface="Roboto"/>
                  <a:cs typeface="Roboto"/>
                  <a:sym typeface="Roboto"/>
                </a:rPr>
                <a:t>Two oyster shells were placed on opposing sides of the tank to </a:t>
              </a:r>
              <a:r>
                <a:rPr lang="en" sz="2000">
                  <a:latin typeface="Roboto"/>
                  <a:ea typeface="Roboto"/>
                  <a:cs typeface="Roboto"/>
                  <a:sym typeface="Roboto"/>
                </a:rPr>
                <a:t>simulate rocks and other natural habitat structures to help prevent additional stress due to being exposed. </a:t>
              </a:r>
              <a:endParaRPr sz="2000">
                <a:latin typeface="Roboto"/>
                <a:ea typeface="Roboto"/>
                <a:cs typeface="Roboto"/>
                <a:sym typeface="Roboto"/>
              </a:endParaRPr>
            </a:p>
          </p:txBody>
        </p:sp>
      </p:grpSp>
      <p:grpSp>
        <p:nvGrpSpPr>
          <p:cNvPr id="138" name="Google Shape;138;p18"/>
          <p:cNvGrpSpPr/>
          <p:nvPr/>
        </p:nvGrpSpPr>
        <p:grpSpPr>
          <a:xfrm>
            <a:off x="102999" y="444553"/>
            <a:ext cx="3164189" cy="4573922"/>
            <a:chOff x="0" y="1189989"/>
            <a:chExt cx="3546900" cy="4573922"/>
          </a:xfrm>
        </p:grpSpPr>
        <p:sp>
          <p:nvSpPr>
            <p:cNvPr id="139" name="Google Shape;139;p18"/>
            <p:cNvSpPr/>
            <p:nvPr/>
          </p:nvSpPr>
          <p:spPr>
            <a:xfrm>
              <a:off x="0" y="1189989"/>
              <a:ext cx="3546900" cy="669000"/>
            </a:xfrm>
            <a:prstGeom prst="homePlate">
              <a:avLst>
                <a:gd fmla="val 50000" name="adj"/>
              </a:avLst>
            </a:prstGeom>
            <a:solidFill>
              <a:srgbClr val="B6D7A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Temperature</a:t>
              </a:r>
              <a:endParaRPr b="1" sz="1800">
                <a:solidFill>
                  <a:schemeClr val="dk1"/>
                </a:solidFill>
                <a:latin typeface="Roboto"/>
                <a:ea typeface="Roboto"/>
                <a:cs typeface="Roboto"/>
                <a:sym typeface="Roboto"/>
              </a:endParaRPr>
            </a:p>
          </p:txBody>
        </p:sp>
        <p:sp>
          <p:nvSpPr>
            <p:cNvPr id="140" name="Google Shape;140;p18"/>
            <p:cNvSpPr txBox="1"/>
            <p:nvPr/>
          </p:nvSpPr>
          <p:spPr>
            <a:xfrm>
              <a:off x="171480" y="2057112"/>
              <a:ext cx="2985300" cy="3706800"/>
            </a:xfrm>
            <a:prstGeom prst="rect">
              <a:avLst/>
            </a:prstGeom>
            <a:solidFill>
              <a:srgbClr val="B6D7A8"/>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latin typeface="Roboto"/>
                  <a:ea typeface="Roboto"/>
                  <a:cs typeface="Roboto"/>
                  <a:sym typeface="Roboto"/>
                </a:rPr>
                <a:t>A temperature increase to 27 C was chosen to simulate possible temperature changes due to climate change. Temperature was lowered to 27 C, as suggested post proposal. </a:t>
              </a:r>
              <a:r>
                <a:rPr lang="en" sz="1500">
                  <a:latin typeface="Roboto"/>
                  <a:ea typeface="Roboto"/>
                  <a:cs typeface="Roboto"/>
                  <a:sym typeface="Roboto"/>
                </a:rPr>
                <a:t> </a:t>
              </a:r>
              <a:endParaRPr sz="1200">
                <a:latin typeface="Roboto"/>
                <a:ea typeface="Roboto"/>
                <a:cs typeface="Roboto"/>
                <a:sym typeface="Roboto"/>
              </a:endParaRPr>
            </a:p>
          </p:txBody>
        </p:sp>
      </p:grpSp>
      <p:grpSp>
        <p:nvGrpSpPr>
          <p:cNvPr id="141" name="Google Shape;141;p18"/>
          <p:cNvGrpSpPr/>
          <p:nvPr/>
        </p:nvGrpSpPr>
        <p:grpSpPr>
          <a:xfrm>
            <a:off x="2919154" y="444325"/>
            <a:ext cx="3305700" cy="4574150"/>
            <a:chOff x="2944204" y="1189775"/>
            <a:chExt cx="3305700" cy="4574150"/>
          </a:xfrm>
        </p:grpSpPr>
        <p:sp>
          <p:nvSpPr>
            <p:cNvPr id="142" name="Google Shape;142;p18"/>
            <p:cNvSpPr/>
            <p:nvPr/>
          </p:nvSpPr>
          <p:spPr>
            <a:xfrm>
              <a:off x="2944204" y="1189775"/>
              <a:ext cx="3305700" cy="669000"/>
            </a:xfrm>
            <a:prstGeom prst="chevron">
              <a:avLst>
                <a:gd fmla="val 50000" name="adj"/>
              </a:avLst>
            </a:prstGeom>
            <a:solidFill>
              <a:srgbClr val="A2C4C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Roboto"/>
                  <a:ea typeface="Roboto"/>
                  <a:cs typeface="Roboto"/>
                  <a:sym typeface="Roboto"/>
                </a:rPr>
                <a:t>Mud</a:t>
              </a:r>
              <a:endParaRPr b="1" sz="1800">
                <a:solidFill>
                  <a:schemeClr val="dk1"/>
                </a:solidFill>
                <a:latin typeface="Roboto"/>
                <a:ea typeface="Roboto"/>
                <a:cs typeface="Roboto"/>
                <a:sym typeface="Roboto"/>
              </a:endParaRPr>
            </a:p>
          </p:txBody>
        </p:sp>
        <p:sp>
          <p:nvSpPr>
            <p:cNvPr id="143" name="Google Shape;143;p18"/>
            <p:cNvSpPr txBox="1"/>
            <p:nvPr/>
          </p:nvSpPr>
          <p:spPr>
            <a:xfrm>
              <a:off x="3118125" y="2057125"/>
              <a:ext cx="2787600" cy="3706800"/>
            </a:xfrm>
            <a:prstGeom prst="rect">
              <a:avLst/>
            </a:prstGeom>
            <a:solidFill>
              <a:srgbClr val="A2C4C9"/>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900">
                  <a:latin typeface="Roboto"/>
                  <a:ea typeface="Roboto"/>
                  <a:cs typeface="Roboto"/>
                  <a:sym typeface="Roboto"/>
                </a:rPr>
                <a:t>A </a:t>
              </a:r>
              <a:r>
                <a:rPr lang="en" sz="1900">
                  <a:solidFill>
                    <a:schemeClr val="dk1"/>
                  </a:solidFill>
                  <a:latin typeface="Roboto"/>
                  <a:ea typeface="Roboto"/>
                  <a:cs typeface="Roboto"/>
                  <a:sym typeface="Roboto"/>
                </a:rPr>
                <a:t>1 ½ inch </a:t>
              </a:r>
              <a:r>
                <a:rPr lang="en" sz="1900">
                  <a:latin typeface="Roboto"/>
                  <a:ea typeface="Roboto"/>
                  <a:cs typeface="Roboto"/>
                  <a:sym typeface="Roboto"/>
                </a:rPr>
                <a:t>layer of mud was chosen to simulate bacteria and infectants crabs may be exposed to in their natural habitat. Depth was chosen to provide significant hiding space, while allowing the same volume of water in all 3 tanks. </a:t>
              </a:r>
              <a:endParaRPr sz="1900">
                <a:latin typeface="Roboto"/>
                <a:ea typeface="Roboto"/>
                <a:cs typeface="Roboto"/>
                <a:sym typeface="Roboto"/>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p19"/>
          <p:cNvGrpSpPr/>
          <p:nvPr/>
        </p:nvGrpSpPr>
        <p:grpSpPr>
          <a:xfrm>
            <a:off x="350533" y="412395"/>
            <a:ext cx="8442922" cy="4318711"/>
            <a:chOff x="2428875" y="1057900"/>
            <a:chExt cx="4286400" cy="3027700"/>
          </a:xfrm>
        </p:grpSpPr>
        <p:sp>
          <p:nvSpPr>
            <p:cNvPr id="149" name="Google Shape;149;p19"/>
            <p:cNvSpPr/>
            <p:nvPr/>
          </p:nvSpPr>
          <p:spPr>
            <a:xfrm>
              <a:off x="2428875" y="1057900"/>
              <a:ext cx="4286400" cy="924600"/>
            </a:xfrm>
            <a:prstGeom prst="roundRect">
              <a:avLst>
                <a:gd fmla="val 19759" name="adj"/>
              </a:avLst>
            </a:prstGeom>
            <a:solidFill>
              <a:srgbClr val="B6D7A8"/>
            </a:solidFill>
            <a:ln cap="flat" cmpd="sng" w="19050">
              <a:solidFill>
                <a:srgbClr val="76A5A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50" name="Google Shape;150;p19"/>
            <p:cNvSpPr/>
            <p:nvPr/>
          </p:nvSpPr>
          <p:spPr>
            <a:xfrm>
              <a:off x="2428875" y="2109450"/>
              <a:ext cx="4286400" cy="924600"/>
            </a:xfrm>
            <a:prstGeom prst="roundRect">
              <a:avLst>
                <a:gd fmla="val 19759" name="adj"/>
              </a:avLst>
            </a:prstGeom>
            <a:solidFill>
              <a:srgbClr val="A2C4C9"/>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51" name="Google Shape;151;p19"/>
            <p:cNvSpPr/>
            <p:nvPr/>
          </p:nvSpPr>
          <p:spPr>
            <a:xfrm>
              <a:off x="2428875" y="3161000"/>
              <a:ext cx="4286400" cy="924600"/>
            </a:xfrm>
            <a:prstGeom prst="roundRect">
              <a:avLst>
                <a:gd fmla="val 19759" name="adj"/>
              </a:avLst>
            </a:prstGeom>
            <a:solidFill>
              <a:srgbClr val="D0E0E3"/>
            </a:solidFill>
            <a:ln cap="flat" cmpd="sng" w="19050">
              <a:solidFill>
                <a:srgbClr val="45818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Archivo"/>
                <a:ea typeface="Archivo"/>
                <a:cs typeface="Archivo"/>
                <a:sym typeface="Archivo"/>
              </a:endParaRPr>
            </a:p>
          </p:txBody>
        </p:sp>
        <p:sp>
          <p:nvSpPr>
            <p:cNvPr id="152" name="Google Shape;152;p19"/>
            <p:cNvSpPr txBox="1"/>
            <p:nvPr/>
          </p:nvSpPr>
          <p:spPr>
            <a:xfrm>
              <a:off x="2490975" y="1119988"/>
              <a:ext cx="1526400" cy="800400"/>
            </a:xfrm>
            <a:prstGeom prst="rect">
              <a:avLst/>
            </a:prstGeom>
            <a:noFill/>
            <a:ln>
              <a:noFill/>
            </a:ln>
          </p:spPr>
          <p:txBody>
            <a:bodyPr anchorCtr="0" anchor="ctr" bIns="91425" lIns="91425" spcFirstLastPara="1" rIns="91425" wrap="square" tIns="91425">
              <a:normAutofit/>
            </a:bodyPr>
            <a:lstStyle/>
            <a:p>
              <a:pPr indent="0" lvl="0" marL="0" rtl="0" algn="l">
                <a:lnSpc>
                  <a:spcPct val="60000"/>
                </a:lnSpc>
                <a:spcBef>
                  <a:spcPts val="0"/>
                </a:spcBef>
                <a:spcAft>
                  <a:spcPts val="0"/>
                </a:spcAft>
                <a:buNone/>
              </a:pPr>
              <a:r>
                <a:rPr b="1" lang="en" sz="2000">
                  <a:latin typeface="Darker Grotesque"/>
                  <a:ea typeface="Darker Grotesque"/>
                  <a:cs typeface="Darker Grotesque"/>
                  <a:sym typeface="Darker Grotesque"/>
                </a:rPr>
                <a:t>Haemocyte Concentration</a:t>
              </a:r>
              <a:endParaRPr b="1" sz="2000">
                <a:solidFill>
                  <a:srgbClr val="000000"/>
                </a:solidFill>
                <a:latin typeface="Darker Grotesque"/>
                <a:ea typeface="Darker Grotesque"/>
                <a:cs typeface="Darker Grotesque"/>
                <a:sym typeface="Darker Grotesque"/>
              </a:endParaRPr>
            </a:p>
          </p:txBody>
        </p:sp>
        <p:sp>
          <p:nvSpPr>
            <p:cNvPr id="153" name="Google Shape;153;p19"/>
            <p:cNvSpPr txBox="1"/>
            <p:nvPr/>
          </p:nvSpPr>
          <p:spPr>
            <a:xfrm>
              <a:off x="4017374" y="1120000"/>
              <a:ext cx="2595300" cy="800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latin typeface="Archivo"/>
                  <a:ea typeface="Archivo"/>
                  <a:cs typeface="Archivo"/>
                  <a:sym typeface="Archivo"/>
                </a:rPr>
                <a:t>Immune Response: </a:t>
              </a:r>
              <a:endParaRPr b="1" sz="1600">
                <a:latin typeface="Archivo"/>
                <a:ea typeface="Archivo"/>
                <a:cs typeface="Archivo"/>
                <a:sym typeface="Archivo"/>
              </a:endParaRPr>
            </a:p>
            <a:p>
              <a:pPr indent="0" lvl="0" marL="0" rtl="0" algn="l">
                <a:spcBef>
                  <a:spcPts val="0"/>
                </a:spcBef>
                <a:spcAft>
                  <a:spcPts val="0"/>
                </a:spcAft>
                <a:buNone/>
              </a:pPr>
              <a:r>
                <a:rPr lang="en" sz="1600">
                  <a:latin typeface="Archivo"/>
                  <a:ea typeface="Archivo"/>
                  <a:cs typeface="Archivo"/>
                  <a:sym typeface="Archivo"/>
                </a:rPr>
                <a:t>Haemolymph was collected using a needle from the coxa joints of the crabs. H</a:t>
              </a:r>
              <a:r>
                <a:rPr lang="en" sz="1600">
                  <a:latin typeface="Archivo"/>
                  <a:ea typeface="Archivo"/>
                  <a:cs typeface="Archivo"/>
                  <a:sym typeface="Archivo"/>
                </a:rPr>
                <a:t>aemocytes were then counted using a hemocytometer.</a:t>
              </a:r>
              <a:endParaRPr sz="1600">
                <a:latin typeface="Archivo"/>
                <a:ea typeface="Archivo"/>
                <a:cs typeface="Archivo"/>
                <a:sym typeface="Archivo"/>
              </a:endParaRPr>
            </a:p>
          </p:txBody>
        </p:sp>
        <p:sp>
          <p:nvSpPr>
            <p:cNvPr id="154" name="Google Shape;154;p19"/>
            <p:cNvSpPr txBox="1"/>
            <p:nvPr/>
          </p:nvSpPr>
          <p:spPr>
            <a:xfrm>
              <a:off x="2490975" y="2171539"/>
              <a:ext cx="1526400" cy="800400"/>
            </a:xfrm>
            <a:prstGeom prst="rect">
              <a:avLst/>
            </a:prstGeom>
            <a:noFill/>
            <a:ln>
              <a:noFill/>
            </a:ln>
          </p:spPr>
          <p:txBody>
            <a:bodyPr anchorCtr="0" anchor="ctr" bIns="91425" lIns="91425" spcFirstLastPara="1" rIns="91425" wrap="square" tIns="91425">
              <a:normAutofit/>
            </a:bodyPr>
            <a:lstStyle/>
            <a:p>
              <a:pPr indent="0" lvl="0" marL="0" rtl="0" algn="l">
                <a:lnSpc>
                  <a:spcPct val="60000"/>
                </a:lnSpc>
                <a:spcBef>
                  <a:spcPts val="0"/>
                </a:spcBef>
                <a:spcAft>
                  <a:spcPts val="0"/>
                </a:spcAft>
                <a:buNone/>
              </a:pPr>
              <a:r>
                <a:rPr b="1" lang="en" sz="2000">
                  <a:latin typeface="Darker Grotesque"/>
                  <a:ea typeface="Darker Grotesque"/>
                  <a:cs typeface="Darker Grotesque"/>
                  <a:sym typeface="Darker Grotesque"/>
                </a:rPr>
                <a:t>Physiological assays</a:t>
              </a:r>
              <a:endParaRPr b="1" sz="2000">
                <a:solidFill>
                  <a:srgbClr val="000000"/>
                </a:solidFill>
                <a:latin typeface="Darker Grotesque"/>
                <a:ea typeface="Darker Grotesque"/>
                <a:cs typeface="Darker Grotesque"/>
                <a:sym typeface="Darker Grotesque"/>
              </a:endParaRPr>
            </a:p>
          </p:txBody>
        </p:sp>
        <p:sp>
          <p:nvSpPr>
            <p:cNvPr id="155" name="Google Shape;155;p19"/>
            <p:cNvSpPr txBox="1"/>
            <p:nvPr/>
          </p:nvSpPr>
          <p:spPr>
            <a:xfrm>
              <a:off x="4017374" y="2140086"/>
              <a:ext cx="2635800" cy="862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Stress:</a:t>
              </a:r>
              <a:endParaRPr b="1" sz="1600"/>
            </a:p>
            <a:p>
              <a:pPr indent="0" lvl="0" marL="0" rtl="0" algn="l">
                <a:spcBef>
                  <a:spcPts val="0"/>
                </a:spcBef>
                <a:spcAft>
                  <a:spcPts val="0"/>
                </a:spcAft>
                <a:buNone/>
              </a:pPr>
              <a:r>
                <a:rPr lang="en" sz="1600"/>
                <a:t>Righting time was measured by gently placing the crabs on their back and timing how long it took them to right themselves.</a:t>
              </a:r>
              <a:endParaRPr sz="1600"/>
            </a:p>
            <a:p>
              <a:pPr indent="0" lvl="0" marL="0" rtl="0" algn="l">
                <a:spcBef>
                  <a:spcPts val="0"/>
                </a:spcBef>
                <a:spcAft>
                  <a:spcPts val="0"/>
                </a:spcAft>
                <a:buNone/>
              </a:pPr>
              <a:r>
                <a:rPr lang="en" sz="1600"/>
                <a:t>Haemolymph</a:t>
              </a:r>
              <a:r>
                <a:rPr lang="en" sz="1600"/>
                <a:t> was used to measure </a:t>
              </a:r>
              <a:r>
                <a:rPr lang="en" sz="1600">
                  <a:solidFill>
                    <a:srgbClr val="000000"/>
                  </a:solidFill>
                </a:rPr>
                <a:t>Glucose</a:t>
              </a:r>
              <a:r>
                <a:rPr lang="en" sz="1600"/>
                <a:t>.</a:t>
              </a:r>
              <a:endParaRPr sz="1600">
                <a:solidFill>
                  <a:srgbClr val="000000"/>
                </a:solidFill>
              </a:endParaRPr>
            </a:p>
            <a:p>
              <a:pPr indent="0" lvl="0" marL="0" rtl="0" algn="l">
                <a:spcBef>
                  <a:spcPts val="0"/>
                </a:spcBef>
                <a:spcAft>
                  <a:spcPts val="0"/>
                </a:spcAft>
                <a:buNone/>
              </a:pPr>
              <a:r>
                <a:t/>
              </a:r>
              <a:endParaRPr sz="1900">
                <a:latin typeface="Archivo"/>
                <a:ea typeface="Archivo"/>
                <a:cs typeface="Archivo"/>
                <a:sym typeface="Archivo"/>
              </a:endParaRPr>
            </a:p>
          </p:txBody>
        </p:sp>
        <p:sp>
          <p:nvSpPr>
            <p:cNvPr id="156" name="Google Shape;156;p19"/>
            <p:cNvSpPr txBox="1"/>
            <p:nvPr/>
          </p:nvSpPr>
          <p:spPr>
            <a:xfrm>
              <a:off x="2490975" y="3223100"/>
              <a:ext cx="1526400" cy="800400"/>
            </a:xfrm>
            <a:prstGeom prst="rect">
              <a:avLst/>
            </a:prstGeom>
            <a:noFill/>
            <a:ln>
              <a:noFill/>
            </a:ln>
          </p:spPr>
          <p:txBody>
            <a:bodyPr anchorCtr="0" anchor="ctr" bIns="91425" lIns="91425" spcFirstLastPara="1" rIns="91425" wrap="square" tIns="91425">
              <a:normAutofit/>
            </a:bodyPr>
            <a:lstStyle/>
            <a:p>
              <a:pPr indent="0" lvl="0" marL="0" rtl="0" algn="l">
                <a:lnSpc>
                  <a:spcPct val="60000"/>
                </a:lnSpc>
                <a:spcBef>
                  <a:spcPts val="0"/>
                </a:spcBef>
                <a:spcAft>
                  <a:spcPts val="0"/>
                </a:spcAft>
                <a:buNone/>
              </a:pPr>
              <a:r>
                <a:rPr b="1" lang="en" sz="2000">
                  <a:latin typeface="Darker Grotesque"/>
                  <a:ea typeface="Darker Grotesque"/>
                  <a:cs typeface="Darker Grotesque"/>
                  <a:sym typeface="Darker Grotesque"/>
                </a:rPr>
                <a:t>Respirometry</a:t>
              </a:r>
              <a:endParaRPr b="1" sz="2000">
                <a:solidFill>
                  <a:srgbClr val="000000"/>
                </a:solidFill>
                <a:latin typeface="Darker Grotesque"/>
                <a:ea typeface="Darker Grotesque"/>
                <a:cs typeface="Darker Grotesque"/>
                <a:sym typeface="Darker Grotesque"/>
              </a:endParaRPr>
            </a:p>
          </p:txBody>
        </p:sp>
        <p:sp>
          <p:nvSpPr>
            <p:cNvPr id="157" name="Google Shape;157;p19"/>
            <p:cNvSpPr txBox="1"/>
            <p:nvPr/>
          </p:nvSpPr>
          <p:spPr>
            <a:xfrm>
              <a:off x="4058001" y="3223092"/>
              <a:ext cx="2595300" cy="800400"/>
            </a:xfrm>
            <a:prstGeom prst="rect">
              <a:avLst/>
            </a:prstGeom>
            <a:noFill/>
            <a:ln>
              <a:noFill/>
            </a:ln>
          </p:spPr>
          <p:txBody>
            <a:bodyPr anchorCtr="0" anchor="ctr" bIns="91425" lIns="91425" spcFirstLastPara="1" rIns="91425" wrap="square" tIns="91425">
              <a:normAutofit/>
            </a:bodyPr>
            <a:lstStyle/>
            <a:p>
              <a:pPr indent="0" lvl="0" marL="0" rtl="0" algn="l">
                <a:spcBef>
                  <a:spcPts val="0"/>
                </a:spcBef>
                <a:spcAft>
                  <a:spcPts val="0"/>
                </a:spcAft>
                <a:buNone/>
              </a:pPr>
              <a:r>
                <a:rPr b="1" lang="en" sz="1600">
                  <a:latin typeface="Archivo"/>
                  <a:ea typeface="Archivo"/>
                  <a:cs typeface="Archivo"/>
                  <a:sym typeface="Archivo"/>
                </a:rPr>
                <a:t>Stress:</a:t>
              </a:r>
              <a:endParaRPr b="1" sz="1600">
                <a:latin typeface="Archivo"/>
                <a:ea typeface="Archivo"/>
                <a:cs typeface="Archivo"/>
                <a:sym typeface="Archivo"/>
              </a:endParaRPr>
            </a:p>
            <a:p>
              <a:pPr indent="0" lvl="0" marL="0" rtl="0" algn="l">
                <a:spcBef>
                  <a:spcPts val="0"/>
                </a:spcBef>
                <a:spcAft>
                  <a:spcPts val="0"/>
                </a:spcAft>
                <a:buNone/>
              </a:pPr>
              <a:r>
                <a:rPr lang="en" sz="1600">
                  <a:latin typeface="Archivo"/>
                  <a:ea typeface="Archivo"/>
                  <a:cs typeface="Archivo"/>
                  <a:sym typeface="Archivo"/>
                </a:rPr>
                <a:t>Measured resazurin levels at 30, 60, and 90 minutes using a </a:t>
              </a:r>
              <a:r>
                <a:rPr lang="en" sz="1600">
                  <a:latin typeface="Archivo"/>
                  <a:ea typeface="Archivo"/>
                  <a:cs typeface="Archivo"/>
                  <a:sym typeface="Archivo"/>
                </a:rPr>
                <a:t>Resazurin assay.</a:t>
              </a:r>
              <a:endParaRPr sz="1600">
                <a:latin typeface="Archivo"/>
                <a:ea typeface="Archivo"/>
                <a:cs typeface="Archivo"/>
                <a:sym typeface="Archivo"/>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0"/>
          <p:cNvSpPr txBox="1"/>
          <p:nvPr/>
        </p:nvSpPr>
        <p:spPr>
          <a:xfrm>
            <a:off x="858293" y="2086161"/>
            <a:ext cx="3496200" cy="22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818E"/>
                </a:solidFill>
              </a:rPr>
              <a:t>6 crabs allowed for three replicated tests for each treatment.</a:t>
            </a:r>
            <a:endParaRPr sz="2500">
              <a:solidFill>
                <a:srgbClr val="45818E"/>
              </a:solidFill>
            </a:endParaRPr>
          </a:p>
        </p:txBody>
      </p:sp>
      <p:grpSp>
        <p:nvGrpSpPr>
          <p:cNvPr id="163" name="Google Shape;163;p20"/>
          <p:cNvGrpSpPr/>
          <p:nvPr/>
        </p:nvGrpSpPr>
        <p:grpSpPr>
          <a:xfrm>
            <a:off x="641090" y="639584"/>
            <a:ext cx="3930629" cy="3864372"/>
            <a:chOff x="2428800" y="521250"/>
            <a:chExt cx="4286400" cy="4101000"/>
          </a:xfrm>
        </p:grpSpPr>
        <p:sp>
          <p:nvSpPr>
            <p:cNvPr id="164" name="Google Shape;164;p20"/>
            <p:cNvSpPr/>
            <p:nvPr/>
          </p:nvSpPr>
          <p:spPr>
            <a:xfrm>
              <a:off x="2428800" y="521250"/>
              <a:ext cx="4286400" cy="4101000"/>
            </a:xfrm>
            <a:prstGeom prst="roundRect">
              <a:avLst>
                <a:gd fmla="val 16667" name="adj"/>
              </a:avLst>
            </a:prstGeom>
            <a:solidFill>
              <a:srgbClr val="B6D7A8"/>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ibre Baskerville"/>
                <a:ea typeface="Libre Baskerville"/>
                <a:cs typeface="Libre Baskerville"/>
                <a:sym typeface="Libre Baskerville"/>
              </a:endParaRPr>
            </a:p>
          </p:txBody>
        </p:sp>
        <p:sp>
          <p:nvSpPr>
            <p:cNvPr id="165" name="Google Shape;165;p20"/>
            <p:cNvSpPr txBox="1"/>
            <p:nvPr/>
          </p:nvSpPr>
          <p:spPr>
            <a:xfrm>
              <a:off x="2665506" y="840801"/>
              <a:ext cx="3813000" cy="590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solidFill>
                    <a:srgbClr val="45818E"/>
                  </a:solidFill>
                </a:rPr>
                <a:t>Replication</a:t>
              </a:r>
              <a:r>
                <a:rPr lang="en" sz="2800">
                  <a:solidFill>
                    <a:srgbClr val="45818E"/>
                  </a:solidFill>
                </a:rPr>
                <a:t>:</a:t>
              </a:r>
              <a:endParaRPr sz="2800">
                <a:solidFill>
                  <a:srgbClr val="45818E"/>
                </a:solidFill>
              </a:endParaRPr>
            </a:p>
          </p:txBody>
        </p:sp>
        <p:sp>
          <p:nvSpPr>
            <p:cNvPr id="166" name="Google Shape;166;p20"/>
            <p:cNvSpPr txBox="1"/>
            <p:nvPr/>
          </p:nvSpPr>
          <p:spPr>
            <a:xfrm>
              <a:off x="2665500" y="1715109"/>
              <a:ext cx="3813000" cy="241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200">
                  <a:solidFill>
                    <a:srgbClr val="45818E"/>
                  </a:solidFill>
                </a:rPr>
                <a:t>Six</a:t>
              </a:r>
              <a:r>
                <a:rPr b="1" lang="en" sz="2200">
                  <a:solidFill>
                    <a:srgbClr val="45818E"/>
                  </a:solidFill>
                </a:rPr>
                <a:t> crabs allowed for  three replicated tests for each treatment, three designated for resazurin and three for haemolymph extraction.</a:t>
              </a:r>
              <a:endParaRPr b="1" sz="2200">
                <a:solidFill>
                  <a:srgbClr val="45818E"/>
                </a:solidFill>
              </a:endParaRPr>
            </a:p>
          </p:txBody>
        </p:sp>
      </p:grpSp>
      <p:sp>
        <p:nvSpPr>
          <p:cNvPr id="167" name="Google Shape;167;p20"/>
          <p:cNvSpPr txBox="1"/>
          <p:nvPr/>
        </p:nvSpPr>
        <p:spPr>
          <a:xfrm>
            <a:off x="4988918" y="2167311"/>
            <a:ext cx="3496200" cy="227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45818E"/>
                </a:solidFill>
              </a:rPr>
              <a:t>6 crabs allowed for three replicated tests for each treatment.</a:t>
            </a:r>
            <a:endParaRPr sz="2500">
              <a:solidFill>
                <a:srgbClr val="45818E"/>
              </a:solidFill>
            </a:endParaRPr>
          </a:p>
        </p:txBody>
      </p:sp>
      <p:grpSp>
        <p:nvGrpSpPr>
          <p:cNvPr id="168" name="Google Shape;168;p20"/>
          <p:cNvGrpSpPr/>
          <p:nvPr/>
        </p:nvGrpSpPr>
        <p:grpSpPr>
          <a:xfrm>
            <a:off x="4771703" y="639572"/>
            <a:ext cx="3930629" cy="3864372"/>
            <a:chOff x="2428800" y="521250"/>
            <a:chExt cx="4286400" cy="4101000"/>
          </a:xfrm>
        </p:grpSpPr>
        <p:sp>
          <p:nvSpPr>
            <p:cNvPr id="169" name="Google Shape;169;p20"/>
            <p:cNvSpPr/>
            <p:nvPr/>
          </p:nvSpPr>
          <p:spPr>
            <a:xfrm>
              <a:off x="2428800" y="521250"/>
              <a:ext cx="4286400" cy="4101000"/>
            </a:xfrm>
            <a:prstGeom prst="roundRect">
              <a:avLst>
                <a:gd fmla="val 16667" name="adj"/>
              </a:avLst>
            </a:prstGeom>
            <a:solidFill>
              <a:srgbClr val="A2C4C9"/>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Libre Baskerville"/>
                <a:ea typeface="Libre Baskerville"/>
                <a:cs typeface="Libre Baskerville"/>
                <a:sym typeface="Libre Baskerville"/>
              </a:endParaRPr>
            </a:p>
          </p:txBody>
        </p:sp>
        <p:sp>
          <p:nvSpPr>
            <p:cNvPr id="170" name="Google Shape;170;p20"/>
            <p:cNvSpPr txBox="1"/>
            <p:nvPr/>
          </p:nvSpPr>
          <p:spPr>
            <a:xfrm>
              <a:off x="2665506" y="874141"/>
              <a:ext cx="3813000" cy="5901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b="1" lang="en" sz="2900">
                  <a:solidFill>
                    <a:srgbClr val="38761D"/>
                  </a:solidFill>
                </a:rPr>
                <a:t>Sample Size:</a:t>
              </a:r>
              <a:endParaRPr b="1" sz="2900">
                <a:solidFill>
                  <a:srgbClr val="38761D"/>
                </a:solidFill>
              </a:endParaRPr>
            </a:p>
          </p:txBody>
        </p:sp>
        <p:sp>
          <p:nvSpPr>
            <p:cNvPr id="171" name="Google Shape;171;p20"/>
            <p:cNvSpPr txBox="1"/>
            <p:nvPr/>
          </p:nvSpPr>
          <p:spPr>
            <a:xfrm>
              <a:off x="2665500" y="1781755"/>
              <a:ext cx="3813000" cy="2413500"/>
            </a:xfrm>
            <a:prstGeom prst="rect">
              <a:avLst/>
            </a:prstGeom>
            <a:noFill/>
            <a:ln>
              <a:noFill/>
            </a:ln>
          </p:spPr>
          <p:txBody>
            <a:bodyPr anchorCtr="0" anchor="t" bIns="91425" lIns="91425" spcFirstLastPara="1" rIns="91425" wrap="square" tIns="91425">
              <a:noAutofit/>
            </a:bodyPr>
            <a:lstStyle/>
            <a:p>
              <a:pPr indent="0" lvl="0" marL="0" rtl="0" algn="ctr">
                <a:lnSpc>
                  <a:spcPct val="80000"/>
                </a:lnSpc>
                <a:spcBef>
                  <a:spcPts val="0"/>
                </a:spcBef>
                <a:spcAft>
                  <a:spcPts val="0"/>
                </a:spcAft>
                <a:buClr>
                  <a:schemeClr val="dk1"/>
                </a:buClr>
                <a:buSzPts val="852"/>
                <a:buFont typeface="Arial"/>
                <a:buNone/>
              </a:pPr>
              <a:r>
                <a:rPr b="1" lang="en" sz="2200">
                  <a:solidFill>
                    <a:srgbClr val="38761D"/>
                  </a:solidFill>
                </a:rPr>
                <a:t>Six crabs/treatment and using lab control crabs for no heat and no mud control treatment allowed for the highest replication options given the small sample size.</a:t>
              </a:r>
              <a:endParaRPr b="1" sz="2200">
                <a:solidFill>
                  <a:srgbClr val="38761D"/>
                </a:solidFil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Results-Haemocyte Concentrations Week 1</a:t>
            </a:r>
            <a:endParaRPr/>
          </a:p>
        </p:txBody>
      </p:sp>
      <p:sp>
        <p:nvSpPr>
          <p:cNvPr id="177" name="Google Shape;177;p21"/>
          <p:cNvSpPr txBox="1"/>
          <p:nvPr>
            <p:ph idx="1" type="body"/>
          </p:nvPr>
        </p:nvSpPr>
        <p:spPr>
          <a:xfrm>
            <a:off x="194550" y="1017725"/>
            <a:ext cx="4187100" cy="3834600"/>
          </a:xfrm>
          <a:prstGeom prst="rect">
            <a:avLst/>
          </a:prstGeom>
        </p:spPr>
        <p:txBody>
          <a:bodyPr anchorCtr="0" anchor="t" bIns="91425" lIns="91425" spcFirstLastPara="1" rIns="91425" wrap="square" tIns="91425">
            <a:normAutofit lnSpcReduction="10000"/>
          </a:bodyPr>
          <a:lstStyle/>
          <a:p>
            <a:pPr indent="-323850" lvl="0" marL="457200" rtl="0" algn="l">
              <a:spcBef>
                <a:spcPts val="0"/>
              </a:spcBef>
              <a:spcAft>
                <a:spcPts val="0"/>
              </a:spcAft>
              <a:buSzPts val="1500"/>
              <a:buChar char="●"/>
            </a:pPr>
            <a:r>
              <a:rPr lang="en" sz="1500"/>
              <a:t>Week 1, h</a:t>
            </a:r>
            <a:r>
              <a:rPr lang="en" sz="1500"/>
              <a:t>aemocyte concentrations were highest in the mud+heat treatment groups, </a:t>
            </a:r>
            <a:r>
              <a:rPr lang="en" sz="1500"/>
              <a:t>ranging</a:t>
            </a:r>
            <a:r>
              <a:rPr lang="en" sz="1500"/>
              <a:t> from ~1800/uL to ~1500/uL . </a:t>
            </a:r>
            <a:endParaRPr sz="1500"/>
          </a:p>
          <a:p>
            <a:pPr indent="-323850" lvl="0" marL="457200" rtl="0" algn="l">
              <a:spcBef>
                <a:spcPts val="0"/>
              </a:spcBef>
              <a:spcAft>
                <a:spcPts val="0"/>
              </a:spcAft>
              <a:buSzPts val="1500"/>
              <a:buChar char="●"/>
            </a:pPr>
            <a:r>
              <a:rPr lang="en" sz="1500"/>
              <a:t>Second highest Haemocyte count was seen in the mud+cold group, ~400/uL. </a:t>
            </a:r>
            <a:endParaRPr sz="1500"/>
          </a:p>
          <a:p>
            <a:pPr indent="-323850" lvl="0" marL="457200" rtl="0" algn="l">
              <a:spcBef>
                <a:spcPts val="0"/>
              </a:spcBef>
              <a:spcAft>
                <a:spcPts val="0"/>
              </a:spcAft>
              <a:buSzPts val="1500"/>
              <a:buChar char="●"/>
            </a:pPr>
            <a:r>
              <a:rPr lang="en" sz="1500"/>
              <a:t>This suggests the mud was </a:t>
            </a:r>
            <a:r>
              <a:rPr lang="en" sz="1500"/>
              <a:t>successful</a:t>
            </a:r>
            <a:r>
              <a:rPr lang="en" sz="1500"/>
              <a:t> at simulating pathogens. </a:t>
            </a:r>
            <a:endParaRPr sz="1500"/>
          </a:p>
          <a:p>
            <a:pPr indent="-323850" lvl="0" marL="457200" rtl="0" algn="l">
              <a:spcBef>
                <a:spcPts val="0"/>
              </a:spcBef>
              <a:spcAft>
                <a:spcPts val="0"/>
              </a:spcAft>
              <a:buSzPts val="1500"/>
              <a:buChar char="●"/>
            </a:pPr>
            <a:r>
              <a:rPr lang="en" sz="1500"/>
              <a:t>The 27C group without mud had counts below 200. </a:t>
            </a:r>
            <a:endParaRPr sz="1500"/>
          </a:p>
          <a:p>
            <a:pPr indent="-323850" lvl="0" marL="457200" rtl="0" algn="l">
              <a:spcBef>
                <a:spcPts val="0"/>
              </a:spcBef>
              <a:spcAft>
                <a:spcPts val="0"/>
              </a:spcAft>
              <a:buSzPts val="1500"/>
              <a:buChar char="●"/>
            </a:pPr>
            <a:r>
              <a:rPr lang="en" sz="1500"/>
              <a:t>Suggests immune response in mud tanks, with a higher response under elevated temperatures</a:t>
            </a:r>
            <a:endParaRPr sz="1500"/>
          </a:p>
          <a:p>
            <a:pPr indent="0" lvl="0" marL="0" rtl="0" algn="l">
              <a:spcBef>
                <a:spcPts val="1200"/>
              </a:spcBef>
              <a:spcAft>
                <a:spcPts val="1200"/>
              </a:spcAft>
              <a:buNone/>
            </a:pPr>
            <a:r>
              <a:t/>
            </a:r>
            <a:endParaRPr sz="1500"/>
          </a:p>
        </p:txBody>
      </p:sp>
      <p:pic>
        <p:nvPicPr>
          <p:cNvPr id="178" name="Google Shape;178;p21"/>
          <p:cNvPicPr preferRelativeResize="0"/>
          <p:nvPr/>
        </p:nvPicPr>
        <p:blipFill>
          <a:blip r:embed="rId3">
            <a:alphaModFix/>
          </a:blip>
          <a:stretch>
            <a:fillRect/>
          </a:stretch>
        </p:blipFill>
        <p:spPr>
          <a:xfrm>
            <a:off x="4521875" y="1017725"/>
            <a:ext cx="4572000" cy="247165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